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76" r:id="rId8"/>
    <p:sldId id="273" r:id="rId9"/>
    <p:sldId id="277" r:id="rId10"/>
    <p:sldId id="282" r:id="rId11"/>
    <p:sldId id="278" r:id="rId12"/>
    <p:sldId id="279" r:id="rId13"/>
    <p:sldId id="280" r:id="rId14"/>
    <p:sldId id="281" r:id="rId15"/>
    <p:sldId id="269" r:id="rId16"/>
    <p:sldId id="270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500" autoAdjust="0"/>
    <p:restoredTop sz="94660"/>
  </p:normalViewPr>
  <p:slideViewPr>
    <p:cSldViewPr>
      <p:cViewPr varScale="1">
        <p:scale>
          <a:sx n="69" d="100"/>
          <a:sy n="69" d="100"/>
        </p:scale>
        <p:origin x="-154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_rels/data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diagrams/_rels/drawing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63129FF-EE9C-46C9-AEBF-B882A16B93AA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4812F54-AF9E-4068-806A-94EACACA94EE}">
      <dgm:prSet custT="1"/>
      <dgm:spPr>
        <a:solidFill>
          <a:srgbClr val="0070C0"/>
        </a:solidFill>
        <a:ln w="57150">
          <a:solidFill>
            <a:schemeClr val="tx1"/>
          </a:solidFill>
        </a:ln>
      </dgm:spPr>
      <dgm:t>
        <a:bodyPr/>
        <a:lstStyle/>
        <a:p>
          <a:pPr rtl="0"/>
          <a:r>
            <a:rPr lang="bn-BD" sz="2400" dirty="0" smtClean="0">
              <a:solidFill>
                <a:schemeClr val="tx1"/>
              </a:solidFill>
              <a:effectLst>
                <a:glow rad="139700">
                  <a:schemeClr val="accent5">
                    <a:satMod val="175000"/>
                    <a:alpha val="40000"/>
                  </a:schemeClr>
                </a:glow>
              </a:effectLst>
              <a:latin typeface="NikoshBAN" pitchFamily="2" charset="0"/>
              <a:cs typeface="NikoshBAN" pitchFamily="2" charset="0"/>
            </a:rPr>
            <a:t>রাহাত জাহান হোসেন </a:t>
          </a:r>
          <a:endParaRPr lang="en-US" sz="2400" dirty="0">
            <a:solidFill>
              <a:schemeClr val="tx1"/>
            </a:solidFill>
            <a:effectLst>
              <a:glow rad="139700">
                <a:schemeClr val="accent5">
                  <a:satMod val="175000"/>
                  <a:alpha val="40000"/>
                </a:schemeClr>
              </a:glow>
            </a:effectLst>
            <a:latin typeface="NikoshBAN" pitchFamily="2" charset="0"/>
            <a:cs typeface="NikoshBAN" pitchFamily="2" charset="0"/>
          </a:endParaRPr>
        </a:p>
      </dgm:t>
    </dgm:pt>
    <dgm:pt modelId="{381DC9A9-9C9F-459E-958E-F94FE4234EDA}" type="parTrans" cxnId="{9AB18571-527B-4285-982E-DCEC182ED908}">
      <dgm:prSet/>
      <dgm:spPr/>
      <dgm:t>
        <a:bodyPr/>
        <a:lstStyle/>
        <a:p>
          <a:endParaRPr lang="en-US" sz="3600">
            <a:effectLst>
              <a:glow rad="139700">
                <a:schemeClr val="accent5">
                  <a:satMod val="175000"/>
                  <a:alpha val="40000"/>
                </a:schemeClr>
              </a:glow>
            </a:effectLst>
            <a:latin typeface="NikoshBAN" pitchFamily="2" charset="0"/>
            <a:cs typeface="NikoshBAN" pitchFamily="2" charset="0"/>
          </a:endParaRPr>
        </a:p>
      </dgm:t>
    </dgm:pt>
    <dgm:pt modelId="{E1F3F4ED-49F4-444F-815E-C634BF65A0FE}" type="sibTrans" cxnId="{9AB18571-527B-4285-982E-DCEC182ED908}">
      <dgm:prSet/>
      <dgm:spPr/>
      <dgm:t>
        <a:bodyPr/>
        <a:lstStyle/>
        <a:p>
          <a:endParaRPr lang="en-US" sz="3600">
            <a:effectLst>
              <a:glow rad="139700">
                <a:schemeClr val="accent5">
                  <a:satMod val="175000"/>
                  <a:alpha val="40000"/>
                </a:schemeClr>
              </a:glow>
            </a:effectLst>
            <a:latin typeface="NikoshBAN" pitchFamily="2" charset="0"/>
            <a:cs typeface="NikoshBAN" pitchFamily="2" charset="0"/>
          </a:endParaRPr>
        </a:p>
      </dgm:t>
    </dgm:pt>
    <dgm:pt modelId="{BF35363D-32AE-4E6E-9E77-B2F4D47213FE}">
      <dgm:prSet custT="1"/>
      <dgm:spPr>
        <a:solidFill>
          <a:srgbClr val="0070C0"/>
        </a:solidFill>
        <a:ln w="57150">
          <a:solidFill>
            <a:schemeClr val="tx1"/>
          </a:solidFill>
        </a:ln>
      </dgm:spPr>
      <dgm:t>
        <a:bodyPr/>
        <a:lstStyle/>
        <a:p>
          <a:pPr rtl="0"/>
          <a:r>
            <a:rPr lang="bn-BD" sz="2400" dirty="0" smtClean="0">
              <a:solidFill>
                <a:schemeClr val="tx1"/>
              </a:solidFill>
              <a:effectLst>
                <a:glow rad="139700">
                  <a:schemeClr val="accent5">
                    <a:satMod val="175000"/>
                    <a:alpha val="40000"/>
                  </a:schemeClr>
                </a:glow>
              </a:effectLst>
              <a:latin typeface="NikoshBAN" pitchFamily="2" charset="0"/>
              <a:cs typeface="NikoshBAN" pitchFamily="2" charset="0"/>
            </a:rPr>
            <a:t>সিনিয়র শিক্ষক </a:t>
          </a:r>
          <a:endParaRPr lang="en-US" sz="2400" dirty="0">
            <a:solidFill>
              <a:schemeClr val="tx1"/>
            </a:solidFill>
            <a:effectLst>
              <a:glow rad="139700">
                <a:schemeClr val="accent5">
                  <a:satMod val="175000"/>
                  <a:alpha val="40000"/>
                </a:schemeClr>
              </a:glow>
            </a:effectLst>
            <a:latin typeface="NikoshBAN" pitchFamily="2" charset="0"/>
            <a:cs typeface="NikoshBAN" pitchFamily="2" charset="0"/>
          </a:endParaRPr>
        </a:p>
      </dgm:t>
    </dgm:pt>
    <dgm:pt modelId="{213FA9B5-56F9-40B3-80D7-D2EAE0391F55}" type="parTrans" cxnId="{6BB1AAF9-5C07-4AA7-A412-AE73C6365660}">
      <dgm:prSet/>
      <dgm:spPr/>
      <dgm:t>
        <a:bodyPr/>
        <a:lstStyle/>
        <a:p>
          <a:endParaRPr lang="en-US" sz="3600">
            <a:effectLst>
              <a:glow rad="139700">
                <a:schemeClr val="accent5">
                  <a:satMod val="175000"/>
                  <a:alpha val="40000"/>
                </a:schemeClr>
              </a:glow>
            </a:effectLst>
            <a:latin typeface="NikoshBAN" pitchFamily="2" charset="0"/>
            <a:cs typeface="NikoshBAN" pitchFamily="2" charset="0"/>
          </a:endParaRPr>
        </a:p>
      </dgm:t>
    </dgm:pt>
    <dgm:pt modelId="{65DF8CFD-823A-4C4B-BAB3-F6A78A3480CE}" type="sibTrans" cxnId="{6BB1AAF9-5C07-4AA7-A412-AE73C6365660}">
      <dgm:prSet/>
      <dgm:spPr/>
      <dgm:t>
        <a:bodyPr/>
        <a:lstStyle/>
        <a:p>
          <a:endParaRPr lang="en-US" sz="3600">
            <a:effectLst>
              <a:glow rad="139700">
                <a:schemeClr val="accent5">
                  <a:satMod val="175000"/>
                  <a:alpha val="40000"/>
                </a:schemeClr>
              </a:glow>
            </a:effectLst>
            <a:latin typeface="NikoshBAN" pitchFamily="2" charset="0"/>
            <a:cs typeface="NikoshBAN" pitchFamily="2" charset="0"/>
          </a:endParaRPr>
        </a:p>
      </dgm:t>
    </dgm:pt>
    <dgm:pt modelId="{F873262A-42EA-45BF-A472-FB5F20FA45B7}">
      <dgm:prSet custT="1"/>
      <dgm:spPr>
        <a:solidFill>
          <a:srgbClr val="0070C0"/>
        </a:solidFill>
        <a:ln w="57150">
          <a:solidFill>
            <a:schemeClr val="tx1"/>
          </a:solidFill>
        </a:ln>
      </dgm:spPr>
      <dgm:t>
        <a:bodyPr/>
        <a:lstStyle/>
        <a:p>
          <a:pPr rtl="0"/>
          <a:r>
            <a:rPr lang="bn-BD" sz="2400" dirty="0" smtClean="0">
              <a:solidFill>
                <a:schemeClr val="tx1"/>
              </a:solidFill>
              <a:effectLst>
                <a:glow rad="139700">
                  <a:schemeClr val="accent5">
                    <a:satMod val="175000"/>
                    <a:alpha val="40000"/>
                  </a:schemeClr>
                </a:glow>
              </a:effectLst>
              <a:latin typeface="NikoshBAN" pitchFamily="2" charset="0"/>
              <a:cs typeface="NikoshBAN" pitchFamily="2" charset="0"/>
            </a:rPr>
            <a:t>মুসলিম বালিকা উচ্চ বিদ্যালয় ও কলেজ , ময়মনসিংহ।</a:t>
          </a:r>
          <a:endParaRPr lang="en-US" sz="2400" dirty="0">
            <a:solidFill>
              <a:schemeClr val="tx1"/>
            </a:solidFill>
            <a:effectLst>
              <a:glow rad="139700">
                <a:schemeClr val="accent5">
                  <a:satMod val="175000"/>
                  <a:alpha val="40000"/>
                </a:schemeClr>
              </a:glow>
            </a:effectLst>
            <a:latin typeface="NikoshBAN" pitchFamily="2" charset="0"/>
            <a:cs typeface="NikoshBAN" pitchFamily="2" charset="0"/>
          </a:endParaRPr>
        </a:p>
      </dgm:t>
    </dgm:pt>
    <dgm:pt modelId="{069D3176-E244-4D34-AB85-9C1AF402F496}" type="parTrans" cxnId="{104F5381-419D-46DE-90B8-51D3995BB411}">
      <dgm:prSet/>
      <dgm:spPr/>
      <dgm:t>
        <a:bodyPr/>
        <a:lstStyle/>
        <a:p>
          <a:endParaRPr lang="en-US" sz="3600">
            <a:effectLst>
              <a:glow rad="139700">
                <a:schemeClr val="accent5">
                  <a:satMod val="175000"/>
                  <a:alpha val="40000"/>
                </a:schemeClr>
              </a:glow>
            </a:effectLst>
            <a:latin typeface="NikoshBAN" pitchFamily="2" charset="0"/>
            <a:cs typeface="NikoshBAN" pitchFamily="2" charset="0"/>
          </a:endParaRPr>
        </a:p>
      </dgm:t>
    </dgm:pt>
    <dgm:pt modelId="{02B271B3-89B6-4F0E-8DB3-157FEDCEB143}" type="sibTrans" cxnId="{104F5381-419D-46DE-90B8-51D3995BB411}">
      <dgm:prSet/>
      <dgm:spPr/>
      <dgm:t>
        <a:bodyPr/>
        <a:lstStyle/>
        <a:p>
          <a:endParaRPr lang="en-US" sz="3600">
            <a:effectLst>
              <a:glow rad="139700">
                <a:schemeClr val="accent5">
                  <a:satMod val="175000"/>
                  <a:alpha val="40000"/>
                </a:schemeClr>
              </a:glow>
            </a:effectLst>
            <a:latin typeface="NikoshBAN" pitchFamily="2" charset="0"/>
            <a:cs typeface="NikoshBAN" pitchFamily="2" charset="0"/>
          </a:endParaRPr>
        </a:p>
      </dgm:t>
    </dgm:pt>
    <dgm:pt modelId="{4AE148EF-61D5-4989-BE44-E4166D5FE38F}" type="pres">
      <dgm:prSet presAssocID="{C63129FF-EE9C-46C9-AEBF-B882A16B93AA}" presName="CompostProcess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0FFE0B3F-4F30-4775-B9F4-1540783E8960}" type="pres">
      <dgm:prSet presAssocID="{C63129FF-EE9C-46C9-AEBF-B882A16B93AA}" presName="arrow" presStyleLbl="bgShp" presStyleIdx="0" presStyleCnt="1" custScaleX="117647" custLinFactNeighborY="1182">
        <dgm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dgm:style>
      </dgm:prSet>
      <dgm:spPr>
        <a:solidFill>
          <a:srgbClr val="0070C0"/>
        </a:solidFill>
      </dgm:spPr>
      <dgm:t>
        <a:bodyPr/>
        <a:lstStyle/>
        <a:p>
          <a:endParaRPr lang="en-US"/>
        </a:p>
      </dgm:t>
    </dgm:pt>
    <dgm:pt modelId="{DC74A2DD-76C7-4B82-8E96-0E9890914B1B}" type="pres">
      <dgm:prSet presAssocID="{C63129FF-EE9C-46C9-AEBF-B882A16B93AA}" presName="linearProcess" presStyleCnt="0"/>
      <dgm:spPr/>
    </dgm:pt>
    <dgm:pt modelId="{8E874729-BFE5-4AC0-A4D6-1C7472F2F41C}" type="pres">
      <dgm:prSet presAssocID="{74812F54-AF9E-4068-806A-94EACACA94EE}" presName="textNode" presStyleLbl="node1" presStyleIdx="0" presStyleCnt="3" custScaleX="67700" custLinFactNeighborX="3002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192F8D7-1D9F-4EEE-92EB-2AC81957EEBA}" type="pres">
      <dgm:prSet presAssocID="{E1F3F4ED-49F4-444F-815E-C634BF65A0FE}" presName="sibTrans" presStyleCnt="0"/>
      <dgm:spPr/>
    </dgm:pt>
    <dgm:pt modelId="{0FD202A8-6F81-4E89-BBE2-4BA3914BEB61}" type="pres">
      <dgm:prSet presAssocID="{BF35363D-32AE-4E6E-9E77-B2F4D47213FE}" presName="textNode" presStyleLbl="node1" presStyleIdx="1" presStyleCnt="3" custScaleX="50853" custLinFactNeighborX="-3860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7350313-C895-45F2-B423-353B0B997596}" type="pres">
      <dgm:prSet presAssocID="{65DF8CFD-823A-4C4B-BAB3-F6A78A3480CE}" presName="sibTrans" presStyleCnt="0"/>
      <dgm:spPr/>
    </dgm:pt>
    <dgm:pt modelId="{24BCB359-07E8-4162-9400-215B341F82E3}" type="pres">
      <dgm:prSet presAssocID="{F873262A-42EA-45BF-A472-FB5F20FA45B7}" presName="textNode" presStyleLbl="node1" presStyleIdx="2" presStyleCnt="3" custScaleX="117962" custLinFactX="-295" custLinFactNeighborX="-100000" custLinFactNeighborY="407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104F5381-419D-46DE-90B8-51D3995BB411}" srcId="{C63129FF-EE9C-46C9-AEBF-B882A16B93AA}" destId="{F873262A-42EA-45BF-A472-FB5F20FA45B7}" srcOrd="2" destOrd="0" parTransId="{069D3176-E244-4D34-AB85-9C1AF402F496}" sibTransId="{02B271B3-89B6-4F0E-8DB3-157FEDCEB143}"/>
    <dgm:cxn modelId="{A29F972E-476F-46FA-AD27-62E81438C5A2}" type="presOf" srcId="{74812F54-AF9E-4068-806A-94EACACA94EE}" destId="{8E874729-BFE5-4AC0-A4D6-1C7472F2F41C}" srcOrd="0" destOrd="0" presId="urn:microsoft.com/office/officeart/2005/8/layout/hProcess9"/>
    <dgm:cxn modelId="{15D56C02-2946-4A6A-80C2-6C2E61CE5794}" type="presOf" srcId="{BF35363D-32AE-4E6E-9E77-B2F4D47213FE}" destId="{0FD202A8-6F81-4E89-BBE2-4BA3914BEB61}" srcOrd="0" destOrd="0" presId="urn:microsoft.com/office/officeart/2005/8/layout/hProcess9"/>
    <dgm:cxn modelId="{65C792DB-7D80-4ACB-82BC-E31E75DB929A}" type="presOf" srcId="{F873262A-42EA-45BF-A472-FB5F20FA45B7}" destId="{24BCB359-07E8-4162-9400-215B341F82E3}" srcOrd="0" destOrd="0" presId="urn:microsoft.com/office/officeart/2005/8/layout/hProcess9"/>
    <dgm:cxn modelId="{6BB1AAF9-5C07-4AA7-A412-AE73C6365660}" srcId="{C63129FF-EE9C-46C9-AEBF-B882A16B93AA}" destId="{BF35363D-32AE-4E6E-9E77-B2F4D47213FE}" srcOrd="1" destOrd="0" parTransId="{213FA9B5-56F9-40B3-80D7-D2EAE0391F55}" sibTransId="{65DF8CFD-823A-4C4B-BAB3-F6A78A3480CE}"/>
    <dgm:cxn modelId="{9AB18571-527B-4285-982E-DCEC182ED908}" srcId="{C63129FF-EE9C-46C9-AEBF-B882A16B93AA}" destId="{74812F54-AF9E-4068-806A-94EACACA94EE}" srcOrd="0" destOrd="0" parTransId="{381DC9A9-9C9F-459E-958E-F94FE4234EDA}" sibTransId="{E1F3F4ED-49F4-444F-815E-C634BF65A0FE}"/>
    <dgm:cxn modelId="{6F338545-D249-40CD-A52D-7E81F6AE7605}" type="presOf" srcId="{C63129FF-EE9C-46C9-AEBF-B882A16B93AA}" destId="{4AE148EF-61D5-4989-BE44-E4166D5FE38F}" srcOrd="0" destOrd="0" presId="urn:microsoft.com/office/officeart/2005/8/layout/hProcess9"/>
    <dgm:cxn modelId="{74BD4DD1-901C-4BD4-BDE1-F31FF1D2424F}" type="presParOf" srcId="{4AE148EF-61D5-4989-BE44-E4166D5FE38F}" destId="{0FFE0B3F-4F30-4775-B9F4-1540783E8960}" srcOrd="0" destOrd="0" presId="urn:microsoft.com/office/officeart/2005/8/layout/hProcess9"/>
    <dgm:cxn modelId="{40856534-2915-4B54-BBFD-24FA0B48602C}" type="presParOf" srcId="{4AE148EF-61D5-4989-BE44-E4166D5FE38F}" destId="{DC74A2DD-76C7-4B82-8E96-0E9890914B1B}" srcOrd="1" destOrd="0" presId="urn:microsoft.com/office/officeart/2005/8/layout/hProcess9"/>
    <dgm:cxn modelId="{5399DB49-DCD4-4950-8F54-03E8B98B21EB}" type="presParOf" srcId="{DC74A2DD-76C7-4B82-8E96-0E9890914B1B}" destId="{8E874729-BFE5-4AC0-A4D6-1C7472F2F41C}" srcOrd="0" destOrd="0" presId="urn:microsoft.com/office/officeart/2005/8/layout/hProcess9"/>
    <dgm:cxn modelId="{1433F227-32B4-421B-B298-33FF61055DC4}" type="presParOf" srcId="{DC74A2DD-76C7-4B82-8E96-0E9890914B1B}" destId="{4192F8D7-1D9F-4EEE-92EB-2AC81957EEBA}" srcOrd="1" destOrd="0" presId="urn:microsoft.com/office/officeart/2005/8/layout/hProcess9"/>
    <dgm:cxn modelId="{68177697-3C46-4957-9F87-B9E1BD57CB1E}" type="presParOf" srcId="{DC74A2DD-76C7-4B82-8E96-0E9890914B1B}" destId="{0FD202A8-6F81-4E89-BBE2-4BA3914BEB61}" srcOrd="2" destOrd="0" presId="urn:microsoft.com/office/officeart/2005/8/layout/hProcess9"/>
    <dgm:cxn modelId="{6D648109-532E-4EBB-BC9A-1912F3DD7B6D}" type="presParOf" srcId="{DC74A2DD-76C7-4B82-8E96-0E9890914B1B}" destId="{57350313-C895-45F2-B423-353B0B997596}" srcOrd="3" destOrd="0" presId="urn:microsoft.com/office/officeart/2005/8/layout/hProcess9"/>
    <dgm:cxn modelId="{E28A2A8B-6F66-461E-AD08-C2DD7A632439}" type="presParOf" srcId="{DC74A2DD-76C7-4B82-8E96-0E9890914B1B}" destId="{24BCB359-07E8-4162-9400-215B341F82E3}" srcOrd="4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378906E-C48C-42F2-8753-E9C5CF53BB81}" type="doc">
      <dgm:prSet loTypeId="urn:microsoft.com/office/officeart/2005/8/layout/pList1" loCatId="list" qsTypeId="urn:microsoft.com/office/officeart/2005/8/quickstyle/simple1" qsCatId="simple" csTypeId="urn:microsoft.com/office/officeart/2005/8/colors/accent1_2" csCatId="accent1" phldr="1"/>
      <dgm:spPr/>
    </dgm:pt>
    <dgm:pt modelId="{50A310F4-11D6-4A24-9F6C-690ABEFB35A8}">
      <dgm:prSet phldrT="[Text]" phldr="1"/>
      <dgm:spPr/>
      <dgm:t>
        <a:bodyPr/>
        <a:lstStyle/>
        <a:p>
          <a:endParaRPr lang="en-US" dirty="0"/>
        </a:p>
      </dgm:t>
    </dgm:pt>
    <dgm:pt modelId="{9A34FC61-31D7-4C83-97B7-DF9ECAF38F51}" type="parTrans" cxnId="{365928AA-EEEB-4511-9CCF-54A1F6888EF0}">
      <dgm:prSet/>
      <dgm:spPr/>
      <dgm:t>
        <a:bodyPr/>
        <a:lstStyle/>
        <a:p>
          <a:endParaRPr lang="en-US"/>
        </a:p>
      </dgm:t>
    </dgm:pt>
    <dgm:pt modelId="{8D8B7F54-2FBC-4D38-8EF5-54CF9BDFC177}" type="sibTrans" cxnId="{365928AA-EEEB-4511-9CCF-54A1F6888EF0}">
      <dgm:prSet/>
      <dgm:spPr/>
      <dgm:t>
        <a:bodyPr/>
        <a:lstStyle/>
        <a:p>
          <a:endParaRPr lang="en-US"/>
        </a:p>
      </dgm:t>
    </dgm:pt>
    <dgm:pt modelId="{67801CAF-49F4-4EBB-B5A5-185DE1574A71}" type="pres">
      <dgm:prSet presAssocID="{D378906E-C48C-42F2-8753-E9C5CF53BB81}" presName="Name0" presStyleCnt="0">
        <dgm:presLayoutVars>
          <dgm:dir/>
          <dgm:resizeHandles val="exact"/>
        </dgm:presLayoutVars>
      </dgm:prSet>
      <dgm:spPr/>
    </dgm:pt>
    <dgm:pt modelId="{19BEC0AB-5CD6-4875-AF69-B7960736518E}" type="pres">
      <dgm:prSet presAssocID="{50A310F4-11D6-4A24-9F6C-690ABEFB35A8}" presName="compNode" presStyleCnt="0"/>
      <dgm:spPr/>
    </dgm:pt>
    <dgm:pt modelId="{D7CA703F-FF74-4F09-9227-A97B0375418E}" type="pres">
      <dgm:prSet presAssocID="{50A310F4-11D6-4A24-9F6C-690ABEFB35A8}" presName="pictRect" presStyleLbl="node1" presStyleIdx="0" presStyleCnt="1" custScaleX="170882" custScaleY="229259" custLinFactNeighborX="-15096" custLinFactNeighborY="-9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38000" b="-38000"/>
          </a:stretch>
        </a:blipFill>
      </dgm:spPr>
    </dgm:pt>
    <dgm:pt modelId="{0B159B56-0B1C-4DD0-8C80-D2C4138F0E45}" type="pres">
      <dgm:prSet presAssocID="{50A310F4-11D6-4A24-9F6C-690ABEFB35A8}" presName="textRect" presStyleLbl="revTx" presStyleIdx="0" presStyleCnt="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955E9E98-AFA4-4FFC-BD20-CAA242DF19C6}" type="presOf" srcId="{50A310F4-11D6-4A24-9F6C-690ABEFB35A8}" destId="{0B159B56-0B1C-4DD0-8C80-D2C4138F0E45}" srcOrd="0" destOrd="0" presId="urn:microsoft.com/office/officeart/2005/8/layout/pList1"/>
    <dgm:cxn modelId="{365928AA-EEEB-4511-9CCF-54A1F6888EF0}" srcId="{D378906E-C48C-42F2-8753-E9C5CF53BB81}" destId="{50A310F4-11D6-4A24-9F6C-690ABEFB35A8}" srcOrd="0" destOrd="0" parTransId="{9A34FC61-31D7-4C83-97B7-DF9ECAF38F51}" sibTransId="{8D8B7F54-2FBC-4D38-8EF5-54CF9BDFC177}"/>
    <dgm:cxn modelId="{FFDEAE01-FB20-4557-8FAA-08C7C0F10AFE}" type="presOf" srcId="{D378906E-C48C-42F2-8753-E9C5CF53BB81}" destId="{67801CAF-49F4-4EBB-B5A5-185DE1574A71}" srcOrd="0" destOrd="0" presId="urn:microsoft.com/office/officeart/2005/8/layout/pList1"/>
    <dgm:cxn modelId="{3DD45C38-BD22-4033-A667-D79A4B26E28E}" type="presParOf" srcId="{67801CAF-49F4-4EBB-B5A5-185DE1574A71}" destId="{19BEC0AB-5CD6-4875-AF69-B7960736518E}" srcOrd="0" destOrd="0" presId="urn:microsoft.com/office/officeart/2005/8/layout/pList1"/>
    <dgm:cxn modelId="{40EA775B-0C0A-41FF-9C16-5532B25DC173}" type="presParOf" srcId="{19BEC0AB-5CD6-4875-AF69-B7960736518E}" destId="{D7CA703F-FF74-4F09-9227-A97B0375418E}" srcOrd="0" destOrd="0" presId="urn:microsoft.com/office/officeart/2005/8/layout/pList1"/>
    <dgm:cxn modelId="{4C63600F-BB1C-4773-9617-E0B01372373D}" type="presParOf" srcId="{19BEC0AB-5CD6-4875-AF69-B7960736518E}" destId="{0B159B56-0B1C-4DD0-8C80-D2C4138F0E45}" srcOrd="1" destOrd="0" presId="urn:microsoft.com/office/officeart/2005/8/layout/pList1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FFE0B3F-4F30-4775-B9F4-1540783E8960}">
      <dsp:nvSpPr>
        <dsp:cNvPr id="0" name=""/>
        <dsp:cNvSpPr/>
      </dsp:nvSpPr>
      <dsp:spPr>
        <a:xfrm>
          <a:off x="1" y="0"/>
          <a:ext cx="7162796" cy="2191167"/>
        </a:xfrm>
        <a:prstGeom prst="rightArrow">
          <a:avLst/>
        </a:prstGeom>
        <a:solidFill>
          <a:srgbClr val="0070C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1"/>
        </a:lnRef>
        <a:fillRef idx="3">
          <a:schemeClr val="accent1"/>
        </a:fillRef>
        <a:effectRef idx="3">
          <a:schemeClr val="accent1"/>
        </a:effectRef>
        <a:fontRef idx="minor">
          <a:schemeClr val="lt1"/>
        </a:fontRef>
      </dsp:style>
    </dsp:sp>
    <dsp:sp modelId="{8E874729-BFE5-4AC0-A4D6-1C7472F2F41C}">
      <dsp:nvSpPr>
        <dsp:cNvPr id="0" name=""/>
        <dsp:cNvSpPr/>
      </dsp:nvSpPr>
      <dsp:spPr>
        <a:xfrm>
          <a:off x="42332" y="657350"/>
          <a:ext cx="1973590" cy="876466"/>
        </a:xfrm>
        <a:prstGeom prst="roundRect">
          <a:avLst/>
        </a:prstGeom>
        <a:solidFill>
          <a:srgbClr val="0070C0"/>
        </a:solidFill>
        <a:ln w="5715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2400" kern="1200" dirty="0" smtClean="0">
              <a:solidFill>
                <a:schemeClr val="tx1"/>
              </a:solidFill>
              <a:effectLst>
                <a:glow rad="139700">
                  <a:schemeClr val="accent5">
                    <a:satMod val="175000"/>
                    <a:alpha val="40000"/>
                  </a:schemeClr>
                </a:glow>
              </a:effectLst>
              <a:latin typeface="NikoshBAN" pitchFamily="2" charset="0"/>
              <a:cs typeface="NikoshBAN" pitchFamily="2" charset="0"/>
            </a:rPr>
            <a:t>রাহাত জাহান হোসেন </a:t>
          </a:r>
          <a:endParaRPr lang="en-US" sz="2400" kern="1200" dirty="0">
            <a:solidFill>
              <a:schemeClr val="tx1"/>
            </a:solidFill>
            <a:effectLst>
              <a:glow rad="139700">
                <a:schemeClr val="accent5">
                  <a:satMod val="175000"/>
                  <a:alpha val="40000"/>
                </a:schemeClr>
              </a:glow>
            </a:effectLst>
            <a:latin typeface="NikoshBAN" pitchFamily="2" charset="0"/>
            <a:cs typeface="NikoshBAN" pitchFamily="2" charset="0"/>
          </a:endParaRPr>
        </a:p>
      </dsp:txBody>
      <dsp:txXfrm>
        <a:off x="85118" y="700136"/>
        <a:ext cx="1888018" cy="790894"/>
      </dsp:txXfrm>
    </dsp:sp>
    <dsp:sp modelId="{0FD202A8-6F81-4E89-BBE2-4BA3914BEB61}">
      <dsp:nvSpPr>
        <dsp:cNvPr id="0" name=""/>
        <dsp:cNvSpPr/>
      </dsp:nvSpPr>
      <dsp:spPr>
        <a:xfrm>
          <a:off x="2057005" y="657350"/>
          <a:ext cx="1482466" cy="876466"/>
        </a:xfrm>
        <a:prstGeom prst="roundRect">
          <a:avLst/>
        </a:prstGeom>
        <a:solidFill>
          <a:srgbClr val="0070C0"/>
        </a:solidFill>
        <a:ln w="5715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2400" kern="1200" dirty="0" smtClean="0">
              <a:solidFill>
                <a:schemeClr val="tx1"/>
              </a:solidFill>
              <a:effectLst>
                <a:glow rad="139700">
                  <a:schemeClr val="accent5">
                    <a:satMod val="175000"/>
                    <a:alpha val="40000"/>
                  </a:schemeClr>
                </a:glow>
              </a:effectLst>
              <a:latin typeface="NikoshBAN" pitchFamily="2" charset="0"/>
              <a:cs typeface="NikoshBAN" pitchFamily="2" charset="0"/>
            </a:rPr>
            <a:t>সিনিয়র শিক্ষক </a:t>
          </a:r>
          <a:endParaRPr lang="en-US" sz="2400" kern="1200" dirty="0">
            <a:solidFill>
              <a:schemeClr val="tx1"/>
            </a:solidFill>
            <a:effectLst>
              <a:glow rad="139700">
                <a:schemeClr val="accent5">
                  <a:satMod val="175000"/>
                  <a:alpha val="40000"/>
                </a:schemeClr>
              </a:glow>
            </a:effectLst>
            <a:latin typeface="NikoshBAN" pitchFamily="2" charset="0"/>
            <a:cs typeface="NikoshBAN" pitchFamily="2" charset="0"/>
          </a:endParaRPr>
        </a:p>
      </dsp:txBody>
      <dsp:txXfrm>
        <a:off x="2099791" y="700136"/>
        <a:ext cx="1396894" cy="790894"/>
      </dsp:txXfrm>
    </dsp:sp>
    <dsp:sp modelId="{24BCB359-07E8-4162-9400-215B341F82E3}">
      <dsp:nvSpPr>
        <dsp:cNvPr id="0" name=""/>
        <dsp:cNvSpPr/>
      </dsp:nvSpPr>
      <dsp:spPr>
        <a:xfrm>
          <a:off x="3581414" y="693057"/>
          <a:ext cx="3438828" cy="876466"/>
        </a:xfrm>
        <a:prstGeom prst="roundRect">
          <a:avLst/>
        </a:prstGeom>
        <a:solidFill>
          <a:srgbClr val="0070C0"/>
        </a:solidFill>
        <a:ln w="5715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2400" kern="1200" dirty="0" smtClean="0">
              <a:solidFill>
                <a:schemeClr val="tx1"/>
              </a:solidFill>
              <a:effectLst>
                <a:glow rad="139700">
                  <a:schemeClr val="accent5">
                    <a:satMod val="175000"/>
                    <a:alpha val="40000"/>
                  </a:schemeClr>
                </a:glow>
              </a:effectLst>
              <a:latin typeface="NikoshBAN" pitchFamily="2" charset="0"/>
              <a:cs typeface="NikoshBAN" pitchFamily="2" charset="0"/>
            </a:rPr>
            <a:t>মুসলিম বালিকা উচ্চ বিদ্যালয় ও কলেজ , ময়মনসিংহ।</a:t>
          </a:r>
          <a:endParaRPr lang="en-US" sz="2400" kern="1200" dirty="0">
            <a:solidFill>
              <a:schemeClr val="tx1"/>
            </a:solidFill>
            <a:effectLst>
              <a:glow rad="139700">
                <a:schemeClr val="accent5">
                  <a:satMod val="175000"/>
                  <a:alpha val="40000"/>
                </a:schemeClr>
              </a:glow>
            </a:effectLst>
            <a:latin typeface="NikoshBAN" pitchFamily="2" charset="0"/>
            <a:cs typeface="NikoshBAN" pitchFamily="2" charset="0"/>
          </a:endParaRPr>
        </a:p>
      </dsp:txBody>
      <dsp:txXfrm>
        <a:off x="3624200" y="735843"/>
        <a:ext cx="3353256" cy="79089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7CA703F-FF74-4F09-9227-A97B0375418E}">
      <dsp:nvSpPr>
        <dsp:cNvPr id="0" name=""/>
        <dsp:cNvSpPr/>
      </dsp:nvSpPr>
      <dsp:spPr>
        <a:xfrm>
          <a:off x="0" y="5"/>
          <a:ext cx="3049801" cy="2819167"/>
        </a:xfrm>
        <a:prstGeom prst="roundRect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38000" b="-38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B159B56-0B1C-4DD0-8C80-D2C4138F0E45}">
      <dsp:nvSpPr>
        <dsp:cNvPr id="0" name=""/>
        <dsp:cNvSpPr/>
      </dsp:nvSpPr>
      <dsp:spPr>
        <a:xfrm>
          <a:off x="745929" y="2024543"/>
          <a:ext cx="1784741" cy="66213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0472" tIns="220472" rIns="220472" bIns="0" numCol="1" spcCol="1270" anchor="t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100" kern="1200" dirty="0"/>
        </a:p>
      </dsp:txBody>
      <dsp:txXfrm>
        <a:off x="745929" y="2024543"/>
        <a:ext cx="1784741" cy="66213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List1">
  <dgm:title val=""/>
  <dgm:desc val=""/>
  <dgm:catLst>
    <dgm:cat type="list" pri="2000"/>
    <dgm:cat type="picture" pri="2500"/>
    <dgm:cat type="pictureconvert" pri="25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3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1"/>
      <dgm:constr type="sp" refType="w" refFor="ch" refForName="compNode" op="equ" fact="0.1"/>
      <dgm:constr type="primFontSz" for="des" ptType="node" op="equ" val="65"/>
    </dgm:constrLst>
    <dgm:ruleLst/>
    <dgm:forEach name="Name4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 axis="self"/>
        <dgm:constrLst>
          <dgm:constr type="h" refType="w" fact="1.06"/>
          <dgm:constr type="h" for="ch" forName="pictRect" refType="h" fact="0.65"/>
          <dgm:constr type="w" for="ch" forName="pictRect" refType="w"/>
          <dgm:constr type="l" for="ch" forName="pictRect"/>
          <dgm:constr type="t" for="ch" forName="pictRect"/>
          <dgm:constr type="w" for="ch" forName="textRect" refType="w"/>
          <dgm:constr type="h" for="ch" forName="textRect" refType="h" fact="0.35"/>
          <dgm:constr type="l" for="ch" forName="textRect"/>
          <dgm:constr type="t" for="ch" forName="textRect" refType="b" refFor="ch" refForName="pictRect"/>
        </dgm:constrLst>
        <dgm:ruleLst/>
        <dgm:layoutNode name="pictRect">
          <dgm:alg type="sp"/>
          <dgm:shape xmlns:r="http://schemas.openxmlformats.org/officeDocument/2006/relationships" type="roundRect" r:blip="" blipPhldr="1">
            <dgm:adjLst/>
          </dgm:shape>
          <dgm:presOf/>
          <dgm:constrLst/>
          <dgm:ruleLst/>
        </dgm:layoutNode>
        <dgm:layoutNode name="textRect" styleLbl="revTx">
          <dgm:varLst>
            <dgm:bulletEnabled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bMarg"/>
          </dgm:constrLst>
          <dgm:ruleLst>
            <dgm:rule type="primFontSz" val="5" fact="NaN" max="NaN"/>
          </dgm:ruleLst>
        </dgm:layoutNode>
      </dgm:layoutNode>
      <dgm:forEach name="Name5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10/6/2015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10/6/2015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10/6/2015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7.xml"/><Relationship Id="rId5" Type="http://schemas.microsoft.com/office/2007/relationships/hdphoto" Target="../media/hdphoto1.wdp"/><Relationship Id="rId4" Type="http://schemas.openxmlformats.org/officeDocument/2006/relationships/image" Target="../media/image6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18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12" Type="http://schemas.openxmlformats.org/officeDocument/2006/relationships/image" Target="../media/image17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11" Type="http://schemas.openxmlformats.org/officeDocument/2006/relationships/image" Target="../media/image16.png"/><Relationship Id="rId5" Type="http://schemas.openxmlformats.org/officeDocument/2006/relationships/image" Target="../media/image10.png"/><Relationship Id="rId10" Type="http://schemas.openxmlformats.org/officeDocument/2006/relationships/image" Target="../media/image15.png"/><Relationship Id="rId4" Type="http://schemas.openxmlformats.org/officeDocument/2006/relationships/image" Target="../media/image9.png"/><Relationship Id="rId9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12" Type="http://schemas.openxmlformats.org/officeDocument/2006/relationships/image" Target="../media/image2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7.xml"/><Relationship Id="rId5" Type="http://schemas.microsoft.com/office/2007/relationships/hdphoto" Target="../media/hdphoto1.wdp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18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12" Type="http://schemas.openxmlformats.org/officeDocument/2006/relationships/image" Target="../media/image17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11" Type="http://schemas.openxmlformats.org/officeDocument/2006/relationships/image" Target="../media/image16.png"/><Relationship Id="rId5" Type="http://schemas.openxmlformats.org/officeDocument/2006/relationships/image" Target="../media/image10.png"/><Relationship Id="rId10" Type="http://schemas.openxmlformats.org/officeDocument/2006/relationships/image" Target="../media/image15.png"/><Relationship Id="rId4" Type="http://schemas.openxmlformats.org/officeDocument/2006/relationships/image" Target="../media/image9.png"/><Relationship Id="rId9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8322694" y="136599"/>
            <a:ext cx="9812906" cy="6111801"/>
            <a:chOff x="-685800" y="136599"/>
            <a:chExt cx="9812906" cy="6111801"/>
          </a:xfrm>
        </p:grpSpPr>
        <p:sp>
          <p:nvSpPr>
            <p:cNvPr id="3" name="TextBox 2"/>
            <p:cNvSpPr txBox="1"/>
            <p:nvPr/>
          </p:nvSpPr>
          <p:spPr>
            <a:xfrm>
              <a:off x="-685800" y="1676400"/>
              <a:ext cx="8305800" cy="31547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bn-IN" sz="19900" b="1" dirty="0" smtClean="0">
                  <a:ln w="10541" cmpd="sng">
                    <a:solidFill>
                      <a:srgbClr val="7D7D7D">
                        <a:tint val="100000"/>
                        <a:shade val="100000"/>
                        <a:satMod val="110000"/>
                      </a:srgbClr>
                    </a:solidFill>
                    <a:prstDash val="solid"/>
                  </a:ln>
                  <a:latin typeface="NikoshBAN" pitchFamily="2" charset="0"/>
                  <a:cs typeface="NikoshBAN" pitchFamily="2" charset="0"/>
                </a:rPr>
                <a:t>স্বাগতম</a:t>
              </a:r>
              <a:r>
                <a:rPr lang="bn-IN" dirty="0" smtClean="0"/>
                <a:t> </a:t>
              </a:r>
              <a:endParaRPr lang="en-US" dirty="0"/>
            </a:p>
          </p:txBody>
        </p:sp>
        <p:grpSp>
          <p:nvGrpSpPr>
            <p:cNvPr id="4" name="Group 3"/>
            <p:cNvGrpSpPr/>
            <p:nvPr/>
          </p:nvGrpSpPr>
          <p:grpSpPr>
            <a:xfrm>
              <a:off x="6324600" y="136599"/>
              <a:ext cx="2802506" cy="6111801"/>
              <a:chOff x="6324600" y="136599"/>
              <a:chExt cx="2802506" cy="6111801"/>
            </a:xfrm>
          </p:grpSpPr>
          <p:grpSp>
            <p:nvGrpSpPr>
              <p:cNvPr id="5" name="Group 4"/>
              <p:cNvGrpSpPr/>
              <p:nvPr/>
            </p:nvGrpSpPr>
            <p:grpSpPr>
              <a:xfrm>
                <a:off x="6324600" y="136599"/>
                <a:ext cx="2200155" cy="4016964"/>
                <a:chOff x="6454305" y="228600"/>
                <a:chExt cx="2200155" cy="4016964"/>
              </a:xfrm>
            </p:grpSpPr>
            <p:sp>
              <p:nvSpPr>
                <p:cNvPr id="9" name="Oval 8"/>
                <p:cNvSpPr/>
                <p:nvPr/>
              </p:nvSpPr>
              <p:spPr>
                <a:xfrm>
                  <a:off x="6781800" y="228600"/>
                  <a:ext cx="1447800" cy="1524000"/>
                </a:xfrm>
                <a:prstGeom prst="ellipse">
                  <a:avLst/>
                </a:prstGeom>
                <a:solidFill>
                  <a:srgbClr val="00B0F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" name="Block Arc 9"/>
                <p:cNvSpPr/>
                <p:nvPr/>
              </p:nvSpPr>
              <p:spPr>
                <a:xfrm rot="4545709">
                  <a:off x="6325308" y="1916411"/>
                  <a:ext cx="2661720" cy="1996585"/>
                </a:xfrm>
                <a:prstGeom prst="blockArc">
                  <a:avLst>
                    <a:gd name="adj1" fmla="val 10398674"/>
                    <a:gd name="adj2" fmla="val 0"/>
                    <a:gd name="adj3" fmla="val 25000"/>
                  </a:avLst>
                </a:prstGeom>
                <a:solidFill>
                  <a:srgbClr val="00B0F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1" name="Flowchart: Process 10"/>
                <p:cNvSpPr/>
                <p:nvPr/>
              </p:nvSpPr>
              <p:spPr>
                <a:xfrm rot="19372576">
                  <a:off x="6454305" y="2112845"/>
                  <a:ext cx="1317027" cy="367046"/>
                </a:xfrm>
                <a:prstGeom prst="flowChartProcess">
                  <a:avLst/>
                </a:prstGeom>
                <a:solidFill>
                  <a:srgbClr val="00B0F0"/>
                </a:solidFill>
                <a:ln>
                  <a:solidFill>
                    <a:srgbClr val="00B0F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6" name="Flowchart: Process 5"/>
              <p:cNvSpPr/>
              <p:nvPr/>
            </p:nvSpPr>
            <p:spPr>
              <a:xfrm rot="15253235">
                <a:off x="7319727" y="4794207"/>
                <a:ext cx="2514600" cy="393786"/>
              </a:xfrm>
              <a:prstGeom prst="flowChartProcess">
                <a:avLst/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" name="Flowchart: Process 6"/>
              <p:cNvSpPr/>
              <p:nvPr/>
            </p:nvSpPr>
            <p:spPr>
              <a:xfrm rot="2264348">
                <a:off x="7133136" y="4417630"/>
                <a:ext cx="1993970" cy="381000"/>
              </a:xfrm>
              <a:prstGeom prst="flowChartProcess">
                <a:avLst/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" name="Flowchart: Process 7"/>
              <p:cNvSpPr/>
              <p:nvPr/>
            </p:nvSpPr>
            <p:spPr>
              <a:xfrm rot="9453749">
                <a:off x="7497568" y="3721671"/>
                <a:ext cx="631711" cy="403798"/>
              </a:xfrm>
              <a:prstGeom prst="flowChartProcess">
                <a:avLst/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3950199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7.40741E-7 L -1.01337 -0.02107 " pathEditMode="relative" rAng="0" ptsTypes="AA">
                                      <p:cBhvr>
                                        <p:cTn id="6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677" y="-106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33400" y="304800"/>
            <a:ext cx="79248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8800" dirty="0" smtClean="0">
                <a:latin typeface="NikoshBAN" pitchFamily="2" charset="0"/>
                <a:cs typeface="NikoshBAN" pitchFamily="2" charset="0"/>
              </a:rPr>
              <a:t>শ্রেণীর কাজ  (একক)  </a:t>
            </a:r>
            <a:endParaRPr lang="en-US" sz="8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981200" y="1524000"/>
            <a:ext cx="5257800" cy="5334000"/>
          </a:xfrm>
          <a:prstGeom prst="rect">
            <a:avLst/>
          </a:prstGeom>
        </p:spPr>
        <p:txBody>
          <a:bodyPr wrap="none">
            <a:prstTxWarp prst="textCirclePour">
              <a:avLst/>
            </a:prstTxWarp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r>
              <a:rPr lang="bn-IN" sz="123400" b="1" u="sng" dirty="0" smtClean="0">
                <a:ln/>
                <a:latin typeface="NikoshBAN" pitchFamily="2" charset="0"/>
                <a:cs typeface="NikoshBAN" pitchFamily="2" charset="0"/>
              </a:rPr>
              <a:t>আহ্নিক গতির ফলে পৃথিবীতে কি কি ঘটছে লিখ। </a:t>
            </a:r>
            <a:r>
              <a:rPr lang="bn-BD" sz="123400" b="1" u="sng" dirty="0" smtClean="0">
                <a:ln/>
                <a:solidFill>
                  <a:schemeClr val="accent3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b="1" dirty="0">
              <a:ln/>
              <a:solidFill>
                <a:schemeClr val="accent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41923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6" dur="59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66800" y="1828800"/>
            <a:ext cx="7239000" cy="31547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199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latin typeface="NikoshBAN" pitchFamily="2" charset="0"/>
                <a:cs typeface="NikoshBAN" pitchFamily="2" charset="0"/>
              </a:rPr>
              <a:t>মূল্যায়ন</a:t>
            </a:r>
            <a:r>
              <a:rPr lang="bn-IN" sz="199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NikoshBAN" pitchFamily="2" charset="0"/>
                <a:cs typeface="NikoshBAN" pitchFamily="2" charset="0"/>
              </a:rPr>
              <a:t> </a:t>
            </a:r>
            <a:endParaRPr lang="en-US" sz="19900" b="1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24159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path" presetSubtype="0" repeatCount="indefinite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87917 -0.05255 L -0.41024 -0.05949 C -0.3125 -0.06111 -0.17517 -0.0632 -0.01181 -0.0632 C 0.16076 -0.06227 0.29965 -0.06134 0.39774 -0.05949 L 0.85382 -0.05255 " pathEditMode="relative" rAng="16200000" ptsTypes="FffFF">
                                      <p:cBhvr>
                                        <p:cTn id="6" dur="14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6649" y="-53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0" y="2042303"/>
            <a:ext cx="2286000" cy="275829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grpSp>
        <p:nvGrpSpPr>
          <p:cNvPr id="3" name="Group 2"/>
          <p:cNvGrpSpPr/>
          <p:nvPr/>
        </p:nvGrpSpPr>
        <p:grpSpPr>
          <a:xfrm>
            <a:off x="1130173" y="2223801"/>
            <a:ext cx="2603627" cy="2957799"/>
            <a:chOff x="3035173" y="2223801"/>
            <a:chExt cx="2603627" cy="2957799"/>
          </a:xfrm>
        </p:grpSpPr>
        <p:sp>
          <p:nvSpPr>
            <p:cNvPr id="4" name="Block Arc 3"/>
            <p:cNvSpPr/>
            <p:nvPr/>
          </p:nvSpPr>
          <p:spPr>
            <a:xfrm rot="16469327">
              <a:off x="2972320" y="2286654"/>
              <a:ext cx="2379389" cy="2253683"/>
            </a:xfrm>
            <a:prstGeom prst="blockArc">
              <a:avLst>
                <a:gd name="adj1" fmla="val 9829893"/>
                <a:gd name="adj2" fmla="val 547310"/>
                <a:gd name="adj3" fmla="val 9203"/>
              </a:avLst>
            </a:prstGeom>
            <a:solidFill>
              <a:srgbClr val="0070C0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5" name="Flowchart: Connector 4"/>
            <p:cNvSpPr/>
            <p:nvPr/>
          </p:nvSpPr>
          <p:spPr>
            <a:xfrm>
              <a:off x="3505200" y="4548994"/>
              <a:ext cx="2133600" cy="632606"/>
            </a:xfrm>
            <a:prstGeom prst="flowChartConnector">
              <a:avLst/>
            </a:prstGeom>
            <a:solidFill>
              <a:srgbClr val="0070C0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5354" y="2362200"/>
            <a:ext cx="1752687" cy="189934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4306" b="68194" l="35313" r="7437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-13143" t="2094" r="47667" b="22573"/>
          <a:stretch/>
        </p:blipFill>
        <p:spPr>
          <a:xfrm rot="19742796">
            <a:off x="-3060219" y="1718530"/>
            <a:ext cx="5954160" cy="4860521"/>
          </a:xfrm>
          <a:prstGeom prst="ellipse">
            <a:avLst/>
          </a:prstGeom>
        </p:spPr>
      </p:pic>
      <p:cxnSp>
        <p:nvCxnSpPr>
          <p:cNvPr id="8" name="Straight Connector 7"/>
          <p:cNvCxnSpPr/>
          <p:nvPr/>
        </p:nvCxnSpPr>
        <p:spPr>
          <a:xfrm flipH="1" flipV="1">
            <a:off x="3200402" y="2672659"/>
            <a:ext cx="4001628" cy="451542"/>
          </a:xfrm>
          <a:prstGeom prst="line">
            <a:avLst/>
          </a:prstGeom>
          <a:ln w="76200">
            <a:solidFill>
              <a:srgbClr val="FFFF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flipH="1" flipV="1">
            <a:off x="3585795" y="2907268"/>
            <a:ext cx="3505200" cy="228600"/>
          </a:xfrm>
          <a:prstGeom prst="line">
            <a:avLst/>
          </a:prstGeom>
          <a:ln w="76200">
            <a:solidFill>
              <a:srgbClr val="FFFF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H="1" flipV="1">
            <a:off x="3733800" y="3276600"/>
            <a:ext cx="3352800" cy="47342"/>
          </a:xfrm>
          <a:prstGeom prst="line">
            <a:avLst/>
          </a:prstGeom>
          <a:ln w="76200">
            <a:solidFill>
              <a:srgbClr val="FFFF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H="1">
            <a:off x="3657600" y="3505200"/>
            <a:ext cx="3352797" cy="240268"/>
          </a:xfrm>
          <a:prstGeom prst="line">
            <a:avLst/>
          </a:prstGeom>
          <a:ln w="76200">
            <a:solidFill>
              <a:srgbClr val="FFFF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H="1">
            <a:off x="3200402" y="3406514"/>
            <a:ext cx="3885585" cy="0"/>
          </a:xfrm>
          <a:prstGeom prst="line">
            <a:avLst/>
          </a:prstGeom>
          <a:ln w="76200">
            <a:solidFill>
              <a:srgbClr val="FFFF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flipH="1">
            <a:off x="3124201" y="3581400"/>
            <a:ext cx="3961786" cy="385601"/>
          </a:xfrm>
          <a:prstGeom prst="line">
            <a:avLst/>
          </a:prstGeom>
          <a:ln w="76200">
            <a:solidFill>
              <a:srgbClr val="FFFF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flipH="1">
            <a:off x="2667001" y="3645932"/>
            <a:ext cx="4535028" cy="642139"/>
          </a:xfrm>
          <a:prstGeom prst="line">
            <a:avLst/>
          </a:prstGeom>
          <a:ln w="76200">
            <a:solidFill>
              <a:srgbClr val="FFFF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flipH="1" flipV="1">
            <a:off x="3124201" y="3432640"/>
            <a:ext cx="3961786" cy="72560"/>
          </a:xfrm>
          <a:prstGeom prst="line">
            <a:avLst/>
          </a:prstGeom>
          <a:ln w="76200">
            <a:solidFill>
              <a:srgbClr val="FFFF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flipH="1" flipV="1">
            <a:off x="2743201" y="3124200"/>
            <a:ext cx="4347794" cy="176071"/>
          </a:xfrm>
          <a:prstGeom prst="line">
            <a:avLst/>
          </a:prstGeom>
          <a:ln w="76200">
            <a:solidFill>
              <a:srgbClr val="FFFF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 flipV="1">
            <a:off x="2512166" y="2397779"/>
            <a:ext cx="4689863" cy="650221"/>
          </a:xfrm>
          <a:prstGeom prst="line">
            <a:avLst/>
          </a:prstGeom>
          <a:ln w="76200">
            <a:solidFill>
              <a:srgbClr val="FFFF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-152400" y="3440668"/>
            <a:ext cx="111671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পশ্চিম</a:t>
            </a:r>
            <a:r>
              <a:rPr lang="bn-IN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348597" y="3048000"/>
            <a:ext cx="81191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পূর্ব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 rot="16200000">
            <a:off x="513108" y="3369371"/>
            <a:ext cx="89045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2000" dirty="0" smtClean="0">
                <a:latin typeface="NikoshBAN" pitchFamily="2" charset="0"/>
                <a:cs typeface="NikoshBAN" pitchFamily="2" charset="0"/>
              </a:rPr>
              <a:t>মধ্যরাত্রি</a:t>
            </a:r>
            <a:r>
              <a:rPr lang="bn-IN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2133600" y="4736068"/>
            <a:ext cx="8904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2400" dirty="0" smtClean="0">
                <a:latin typeface="NikoshBAN" pitchFamily="2" charset="0"/>
                <a:cs typeface="NikoshBAN" pitchFamily="2" charset="0"/>
              </a:rPr>
              <a:t>প্রভাত</a:t>
            </a:r>
            <a:r>
              <a:rPr lang="bn-IN" dirty="0" smtClean="0"/>
              <a:t> </a:t>
            </a:r>
            <a:endParaRPr 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2057400" y="5257800"/>
            <a:ext cx="10186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দক্ষিণ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1905000" y="1764268"/>
            <a:ext cx="8904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2400" dirty="0" smtClean="0">
                <a:latin typeface="NikoshBAN" pitchFamily="2" charset="0"/>
                <a:cs typeface="NikoshBAN" pitchFamily="2" charset="0"/>
              </a:rPr>
              <a:t>সন্ধ্যা</a:t>
            </a:r>
            <a:r>
              <a:rPr lang="bn-IN" dirty="0" smtClean="0"/>
              <a:t> </a:t>
            </a:r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 rot="16200000">
            <a:off x="3822295" y="2980153"/>
            <a:ext cx="921029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2400" dirty="0" smtClean="0">
                <a:latin typeface="NikoshBAN" pitchFamily="2" charset="0"/>
                <a:cs typeface="NikoshBAN" pitchFamily="2" charset="0"/>
              </a:rPr>
              <a:t>মধ্যহ্ন</a:t>
            </a:r>
          </a:p>
          <a:p>
            <a:endParaRPr lang="en-US" dirty="0"/>
          </a:p>
        </p:txBody>
      </p:sp>
      <p:sp>
        <p:nvSpPr>
          <p:cNvPr id="25" name="TextBox 24"/>
          <p:cNvSpPr txBox="1"/>
          <p:nvPr/>
        </p:nvSpPr>
        <p:spPr>
          <a:xfrm>
            <a:off x="1752600" y="1219200"/>
            <a:ext cx="12472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উত্তর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sp>
        <p:nvSpPr>
          <p:cNvPr id="26" name="Circular Arrow 25"/>
          <p:cNvSpPr/>
          <p:nvPr/>
        </p:nvSpPr>
        <p:spPr>
          <a:xfrm rot="8012008" flipV="1">
            <a:off x="657270" y="2026899"/>
            <a:ext cx="1917114" cy="1288711"/>
          </a:xfrm>
          <a:prstGeom prst="circularArrow">
            <a:avLst>
              <a:gd name="adj1" fmla="val 1"/>
              <a:gd name="adj2" fmla="val 538083"/>
              <a:gd name="adj3" fmla="val 20455319"/>
              <a:gd name="adj4" fmla="val 11803352"/>
              <a:gd name="adj5" fmla="val 6066"/>
            </a:avLst>
          </a:prstGeom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7" name="Circular Arrow 26"/>
          <p:cNvSpPr/>
          <p:nvPr/>
        </p:nvSpPr>
        <p:spPr>
          <a:xfrm rot="2049004" flipV="1">
            <a:off x="790870" y="3668157"/>
            <a:ext cx="1759393" cy="1186241"/>
          </a:xfrm>
          <a:prstGeom prst="circularArrow">
            <a:avLst>
              <a:gd name="adj1" fmla="val 1"/>
              <a:gd name="adj2" fmla="val 538083"/>
              <a:gd name="adj3" fmla="val 20455319"/>
              <a:gd name="adj4" fmla="val 11803352"/>
              <a:gd name="adj5" fmla="val 6066"/>
            </a:avLst>
          </a:prstGeom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8" name="Circular Arrow 27"/>
          <p:cNvSpPr/>
          <p:nvPr/>
        </p:nvSpPr>
        <p:spPr>
          <a:xfrm rot="18516844" flipV="1">
            <a:off x="2510314" y="3811608"/>
            <a:ext cx="1810115" cy="895483"/>
          </a:xfrm>
          <a:prstGeom prst="circularArrow">
            <a:avLst>
              <a:gd name="adj1" fmla="val 1"/>
              <a:gd name="adj2" fmla="val 538083"/>
              <a:gd name="adj3" fmla="val 20455319"/>
              <a:gd name="adj4" fmla="val 11116206"/>
              <a:gd name="adj5" fmla="val 6066"/>
            </a:avLst>
          </a:prstGeom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9" name="Circular Arrow 28"/>
          <p:cNvSpPr/>
          <p:nvPr/>
        </p:nvSpPr>
        <p:spPr>
          <a:xfrm rot="13104810" flipV="1">
            <a:off x="2293796" y="2012572"/>
            <a:ext cx="1917114" cy="1288711"/>
          </a:xfrm>
          <a:prstGeom prst="circularArrow">
            <a:avLst>
              <a:gd name="adj1" fmla="val 1"/>
              <a:gd name="adj2" fmla="val 538083"/>
              <a:gd name="adj3" fmla="val 20455319"/>
              <a:gd name="adj4" fmla="val 11803352"/>
              <a:gd name="adj5" fmla="val 6066"/>
            </a:avLst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7617218" y="3124200"/>
            <a:ext cx="45998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সূর্য </a:t>
            </a:r>
            <a:endParaRPr lang="en-US" sz="20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5008788" y="609600"/>
            <a:ext cx="260843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IN" sz="3200" dirty="0">
                <a:latin typeface="NikoshBAN" pitchFamily="2" charset="0"/>
                <a:cs typeface="NikoshBAN" pitchFamily="2" charset="0"/>
              </a:rPr>
              <a:t>পৃথিবীতে দিবারাত্রি সংঘটন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80638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7" dur="indefinite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2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2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2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2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2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2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2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2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2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  <p:bldP spid="20" grpId="0"/>
      <p:bldP spid="22" grpId="0"/>
      <p:bldP spid="23" grpId="0"/>
      <p:bldP spid="24" grpId="0"/>
      <p:bldP spid="25" grpId="0"/>
      <p:bldP spid="26" grpId="0" animBg="1"/>
      <p:bldP spid="27" grpId="0" animBg="1"/>
      <p:bldP spid="28" grpId="0" animBg="1"/>
      <p:bldP spid="29" grpId="0" animBg="1"/>
      <p:bldP spid="3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8210550" y="3429000"/>
            <a:ext cx="171450" cy="17145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Oval 2"/>
          <p:cNvSpPr/>
          <p:nvPr/>
        </p:nvSpPr>
        <p:spPr>
          <a:xfrm flipV="1">
            <a:off x="8420100" y="3200400"/>
            <a:ext cx="114300" cy="152399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val 3"/>
          <p:cNvSpPr/>
          <p:nvPr/>
        </p:nvSpPr>
        <p:spPr>
          <a:xfrm flipV="1">
            <a:off x="952500" y="3244667"/>
            <a:ext cx="114300" cy="108133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838200" y="3429000"/>
            <a:ext cx="171450" cy="17145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8001000" y="3962400"/>
            <a:ext cx="7239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400" dirty="0" smtClean="0"/>
              <a:t>৩০</a:t>
            </a:r>
            <a:endParaRPr lang="en-US" sz="2400" dirty="0"/>
          </a:p>
        </p:txBody>
      </p:sp>
      <p:sp>
        <p:nvSpPr>
          <p:cNvPr id="7" name="Oval 6"/>
          <p:cNvSpPr/>
          <p:nvPr/>
        </p:nvSpPr>
        <p:spPr>
          <a:xfrm flipV="1">
            <a:off x="8420100" y="4006667"/>
            <a:ext cx="114300" cy="108133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 flipV="1">
            <a:off x="1143000" y="2406467"/>
            <a:ext cx="114300" cy="108133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228600" y="2438400"/>
            <a:ext cx="7239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400" dirty="0" smtClean="0"/>
              <a:t>৩০</a:t>
            </a:r>
            <a:endParaRPr lang="en-US" sz="2400" dirty="0"/>
          </a:p>
        </p:txBody>
      </p:sp>
      <p:grpSp>
        <p:nvGrpSpPr>
          <p:cNvPr id="10" name="Group 9"/>
          <p:cNvGrpSpPr/>
          <p:nvPr/>
        </p:nvGrpSpPr>
        <p:grpSpPr>
          <a:xfrm>
            <a:off x="1319976" y="1595735"/>
            <a:ext cx="647700" cy="461665"/>
            <a:chOff x="1143000" y="1595735"/>
            <a:chExt cx="647700" cy="461665"/>
          </a:xfrm>
        </p:grpSpPr>
        <p:sp>
          <p:nvSpPr>
            <p:cNvPr id="11" name="TextBox 10"/>
            <p:cNvSpPr txBox="1"/>
            <p:nvPr/>
          </p:nvSpPr>
          <p:spPr>
            <a:xfrm>
              <a:off x="1143000" y="1595735"/>
              <a:ext cx="609600" cy="46166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bn-IN" sz="2400" dirty="0" smtClean="0"/>
                <a:t>৬০</a:t>
              </a:r>
              <a:r>
                <a:rPr lang="bn-IN" dirty="0" smtClean="0"/>
                <a:t> </a:t>
              </a:r>
              <a:endParaRPr lang="en-US" dirty="0"/>
            </a:p>
          </p:txBody>
        </p:sp>
        <p:sp>
          <p:nvSpPr>
            <p:cNvPr id="12" name="Oval 11"/>
            <p:cNvSpPr/>
            <p:nvPr/>
          </p:nvSpPr>
          <p:spPr>
            <a:xfrm flipV="1">
              <a:off x="1676400" y="1600200"/>
              <a:ext cx="114300" cy="7620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3" name="TextBox 12"/>
          <p:cNvSpPr txBox="1"/>
          <p:nvPr/>
        </p:nvSpPr>
        <p:spPr>
          <a:xfrm>
            <a:off x="7543800" y="4800600"/>
            <a:ext cx="609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400" dirty="0" smtClean="0"/>
              <a:t>৬০</a:t>
            </a:r>
            <a:r>
              <a:rPr lang="bn-IN" dirty="0" smtClean="0"/>
              <a:t> </a:t>
            </a:r>
            <a:endParaRPr lang="en-US" dirty="0"/>
          </a:p>
        </p:txBody>
      </p:sp>
      <p:sp>
        <p:nvSpPr>
          <p:cNvPr id="14" name="Oval 13"/>
          <p:cNvSpPr/>
          <p:nvPr/>
        </p:nvSpPr>
        <p:spPr>
          <a:xfrm flipV="1">
            <a:off x="8001000" y="4800600"/>
            <a:ext cx="114300" cy="762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6477000" y="5715000"/>
            <a:ext cx="609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400" dirty="0" smtClean="0"/>
              <a:t>৯০</a:t>
            </a:r>
            <a:endParaRPr lang="en-US" sz="2400" dirty="0"/>
          </a:p>
        </p:txBody>
      </p:sp>
      <p:sp>
        <p:nvSpPr>
          <p:cNvPr id="16" name="TextBox 15"/>
          <p:cNvSpPr txBox="1"/>
          <p:nvPr/>
        </p:nvSpPr>
        <p:spPr>
          <a:xfrm>
            <a:off x="2158176" y="833735"/>
            <a:ext cx="609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400" dirty="0" smtClean="0"/>
              <a:t>৯০</a:t>
            </a:r>
            <a:endParaRPr lang="en-US" sz="2400" dirty="0"/>
          </a:p>
        </p:txBody>
      </p:sp>
      <p:sp>
        <p:nvSpPr>
          <p:cNvPr id="17" name="Oval 16"/>
          <p:cNvSpPr/>
          <p:nvPr/>
        </p:nvSpPr>
        <p:spPr>
          <a:xfrm flipV="1">
            <a:off x="2615376" y="838200"/>
            <a:ext cx="114300" cy="762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 flipV="1">
            <a:off x="6934200" y="5791200"/>
            <a:ext cx="114300" cy="108133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/>
          <p:cNvSpPr txBox="1"/>
          <p:nvPr/>
        </p:nvSpPr>
        <p:spPr>
          <a:xfrm>
            <a:off x="3581400" y="3349823"/>
            <a:ext cx="1981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1600" dirty="0" smtClean="0">
                <a:latin typeface="NikoshBAN" pitchFamily="2" charset="0"/>
                <a:cs typeface="NikoshBAN" pitchFamily="2" charset="0"/>
              </a:rPr>
              <a:t>নিরক্ষীয় নিম্ন চাপ বলয় </a:t>
            </a:r>
            <a:endParaRPr lang="en-US" sz="1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392136" y="2528500"/>
            <a:ext cx="1905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1600" dirty="0" smtClean="0">
                <a:latin typeface="NikoshBAN" pitchFamily="2" charset="0"/>
                <a:cs typeface="NikoshBAN" pitchFamily="2" charset="0"/>
              </a:rPr>
              <a:t>কর্কটীয় উচ্চ চাপ বলয়</a:t>
            </a:r>
            <a:endParaRPr lang="en-US" sz="1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657600" y="4111823"/>
            <a:ext cx="18288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1600" dirty="0" smtClean="0">
                <a:latin typeface="NikoshBAN" pitchFamily="2" charset="0"/>
                <a:cs typeface="NikoshBAN" pitchFamily="2" charset="0"/>
              </a:rPr>
              <a:t>মকরীয় উচ্চ চাপ বলয় </a:t>
            </a:r>
            <a:endParaRPr lang="en-US" sz="1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962400" y="990600"/>
            <a:ext cx="1371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1600" dirty="0" smtClean="0">
                <a:latin typeface="NikoshBAN" pitchFamily="2" charset="0"/>
                <a:cs typeface="NikoshBAN" pitchFamily="2" charset="0"/>
              </a:rPr>
              <a:t>উচ্চ চাপ বলয় </a:t>
            </a:r>
            <a:endParaRPr lang="en-US" sz="1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3886200" y="5791200"/>
            <a:ext cx="1371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1600" dirty="0" smtClean="0">
                <a:latin typeface="NikoshBAN" pitchFamily="2" charset="0"/>
                <a:cs typeface="NikoshBAN" pitchFamily="2" charset="0"/>
              </a:rPr>
              <a:t>উচ্চ চাপ বলয় </a:t>
            </a:r>
            <a:endParaRPr lang="en-US" sz="1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667125" y="4904601"/>
            <a:ext cx="181927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1200" dirty="0" smtClean="0"/>
              <a:t>মেরুবৃত্তীয় নিম্ন চাপ </a:t>
            </a:r>
            <a:r>
              <a:rPr lang="bn-IN" sz="1400" dirty="0" smtClean="0"/>
              <a:t>বলয় </a:t>
            </a:r>
            <a:endParaRPr lang="en-US" sz="1400" dirty="0"/>
          </a:p>
        </p:txBody>
      </p:sp>
      <p:sp>
        <p:nvSpPr>
          <p:cNvPr id="25" name="TextBox 24"/>
          <p:cNvSpPr txBox="1"/>
          <p:nvPr/>
        </p:nvSpPr>
        <p:spPr>
          <a:xfrm>
            <a:off x="3590925" y="1642646"/>
            <a:ext cx="181927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1600" dirty="0" smtClean="0">
                <a:latin typeface="NikoshBAN" pitchFamily="2" charset="0"/>
                <a:cs typeface="NikoshBAN" pitchFamily="2" charset="0"/>
              </a:rPr>
              <a:t>মেরুবৃত্তীয় নিম্ন চাপ বলয় </a:t>
            </a:r>
            <a:endParaRPr lang="en-US" sz="1600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28" name="Group 27"/>
          <p:cNvGrpSpPr/>
          <p:nvPr/>
        </p:nvGrpSpPr>
        <p:grpSpPr>
          <a:xfrm>
            <a:off x="1219200" y="741922"/>
            <a:ext cx="6858502" cy="5510964"/>
            <a:chOff x="838200" y="609600"/>
            <a:chExt cx="7467600" cy="5867400"/>
          </a:xfrm>
        </p:grpSpPr>
        <p:sp>
          <p:nvSpPr>
            <p:cNvPr id="29" name="Oval 28"/>
            <p:cNvSpPr/>
            <p:nvPr/>
          </p:nvSpPr>
          <p:spPr>
            <a:xfrm>
              <a:off x="838200" y="609600"/>
              <a:ext cx="7467600" cy="5867400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0" name="Straight Connector 29"/>
            <p:cNvCxnSpPr/>
            <p:nvPr/>
          </p:nvCxnSpPr>
          <p:spPr>
            <a:xfrm>
              <a:off x="838200" y="3632729"/>
              <a:ext cx="7467600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>
              <a:off x="1045618" y="2723674"/>
              <a:ext cx="7107781" cy="9777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>
              <a:off x="992347" y="4492373"/>
              <a:ext cx="7162800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1600200" y="1847903"/>
              <a:ext cx="5943600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 flipV="1">
              <a:off x="1584905" y="5257676"/>
              <a:ext cx="6056610" cy="79938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>
              <a:off x="2514600" y="1117747"/>
              <a:ext cx="4114800" cy="31086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 flipV="1">
              <a:off x="2531108" y="6008637"/>
              <a:ext cx="4114800" cy="8931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37" name="Straight Connector 36"/>
          <p:cNvCxnSpPr/>
          <p:nvPr/>
        </p:nvCxnSpPr>
        <p:spPr>
          <a:xfrm>
            <a:off x="2095500" y="1676400"/>
            <a:ext cx="5143500" cy="127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1409112" y="2438400"/>
            <a:ext cx="6439488" cy="59554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1206185" y="3352799"/>
            <a:ext cx="6871015" cy="1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>
            <a:off x="1303013" y="4038600"/>
            <a:ext cx="6697987" cy="3772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 flipV="1">
            <a:off x="1709495" y="4800600"/>
            <a:ext cx="5910505" cy="59034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/>
          <p:nvPr/>
        </p:nvCxnSpPr>
        <p:spPr>
          <a:xfrm flipH="1">
            <a:off x="4500562" y="1905000"/>
            <a:ext cx="1" cy="54730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/>
          <p:nvPr/>
        </p:nvCxnSpPr>
        <p:spPr>
          <a:xfrm flipV="1">
            <a:off x="4489251" y="2819401"/>
            <a:ext cx="13099" cy="533399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/>
          <p:nvPr/>
        </p:nvCxnSpPr>
        <p:spPr>
          <a:xfrm flipH="1">
            <a:off x="4495800" y="3567500"/>
            <a:ext cx="1" cy="54730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/>
          <p:cNvCxnSpPr/>
          <p:nvPr/>
        </p:nvCxnSpPr>
        <p:spPr>
          <a:xfrm flipV="1">
            <a:off x="4495800" y="4419600"/>
            <a:ext cx="0" cy="45720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/>
          <p:cNvCxnSpPr/>
          <p:nvPr/>
        </p:nvCxnSpPr>
        <p:spPr>
          <a:xfrm>
            <a:off x="4495800" y="5181600"/>
            <a:ext cx="1" cy="60960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/>
          <p:cNvCxnSpPr/>
          <p:nvPr/>
        </p:nvCxnSpPr>
        <p:spPr>
          <a:xfrm flipV="1">
            <a:off x="4495800" y="1219200"/>
            <a:ext cx="0" cy="45720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TextBox 47"/>
          <p:cNvSpPr txBox="1"/>
          <p:nvPr/>
        </p:nvSpPr>
        <p:spPr>
          <a:xfrm>
            <a:off x="6019800" y="304800"/>
            <a:ext cx="3124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2000" dirty="0" smtClean="0">
                <a:latin typeface="NikoshBAN" pitchFamily="2" charset="0"/>
                <a:cs typeface="NikoshBAN" pitchFamily="2" charset="0"/>
              </a:rPr>
              <a:t>আহ্নিক গতির ফলে বায়ু প্রবাহ উত্তর গোলার্ধে ডানদিকে বেঁকে যায়। </a:t>
            </a:r>
            <a:endParaRPr lang="en-US" sz="2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9" name="Rectangle 48"/>
          <p:cNvSpPr/>
          <p:nvPr/>
        </p:nvSpPr>
        <p:spPr>
          <a:xfrm>
            <a:off x="-152400" y="5921514"/>
            <a:ext cx="33528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IN" sz="2000" dirty="0" smtClean="0">
                <a:latin typeface="NikoshBAN" pitchFamily="2" charset="0"/>
                <a:cs typeface="NikoshBAN" pitchFamily="2" charset="0"/>
              </a:rPr>
              <a:t> আহ্নিক </a:t>
            </a:r>
            <a:r>
              <a:rPr lang="bn-IN" sz="2000" dirty="0">
                <a:latin typeface="NikoshBAN" pitchFamily="2" charset="0"/>
                <a:cs typeface="NikoshBAN" pitchFamily="2" charset="0"/>
              </a:rPr>
              <a:t>গতির ফলে </a:t>
            </a:r>
            <a:r>
              <a:rPr lang="bn-IN" sz="2000" dirty="0" smtClean="0">
                <a:latin typeface="NikoshBAN" pitchFamily="2" charset="0"/>
                <a:cs typeface="NikoshBAN" pitchFamily="2" charset="0"/>
              </a:rPr>
              <a:t>বায়ু</a:t>
            </a:r>
            <a:r>
              <a:rPr lang="bn-IN" sz="20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2000" dirty="0" smtClean="0">
                <a:latin typeface="NikoshBAN" pitchFamily="2" charset="0"/>
                <a:cs typeface="NikoshBAN" pitchFamily="2" charset="0"/>
              </a:rPr>
              <a:t>প্রবাহ  দক্ষিণ গোলার্ধে বামদিকে বেঁকে যায়।  </a:t>
            </a:r>
            <a:endParaRPr lang="en-US" sz="2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0" name="Bent Arrow 49"/>
          <p:cNvSpPr/>
          <p:nvPr/>
        </p:nvSpPr>
        <p:spPr>
          <a:xfrm rot="10800000" flipH="1" flipV="1">
            <a:off x="868960" y="4547031"/>
            <a:ext cx="578839" cy="1274332"/>
          </a:xfrm>
          <a:prstGeom prst="bentArrow">
            <a:avLst>
              <a:gd name="adj1" fmla="val 25000"/>
              <a:gd name="adj2" fmla="val 27515"/>
              <a:gd name="adj3" fmla="val 25000"/>
              <a:gd name="adj4" fmla="val 43750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1" name="Bent Arrow 50"/>
          <p:cNvSpPr/>
          <p:nvPr/>
        </p:nvSpPr>
        <p:spPr>
          <a:xfrm rot="10800000">
            <a:off x="7696200" y="1028699"/>
            <a:ext cx="566592" cy="1163775"/>
          </a:xfrm>
          <a:prstGeom prst="ben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2" name="Left Brace 51"/>
          <p:cNvSpPr/>
          <p:nvPr/>
        </p:nvSpPr>
        <p:spPr>
          <a:xfrm rot="2084177">
            <a:off x="774206" y="205650"/>
            <a:ext cx="727213" cy="3437762"/>
          </a:xfrm>
          <a:prstGeom prst="leftBrac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Right Brace 52"/>
          <p:cNvSpPr/>
          <p:nvPr/>
        </p:nvSpPr>
        <p:spPr>
          <a:xfrm rot="1871505">
            <a:off x="7736420" y="3446681"/>
            <a:ext cx="890304" cy="3346456"/>
          </a:xfrm>
          <a:prstGeom prst="rightBrac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Rectangle 53"/>
          <p:cNvSpPr/>
          <p:nvPr/>
        </p:nvSpPr>
        <p:spPr>
          <a:xfrm rot="18552014">
            <a:off x="-16536" y="1361502"/>
            <a:ext cx="134668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IN" sz="2000" dirty="0">
                <a:latin typeface="NikoshBAN" pitchFamily="2" charset="0"/>
                <a:cs typeface="NikoshBAN" pitchFamily="2" charset="0"/>
              </a:rPr>
              <a:t>উত্তর গোলার্ধ </a:t>
            </a:r>
            <a:endParaRPr lang="en-US" sz="2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5" name="Rectangle 54"/>
          <p:cNvSpPr/>
          <p:nvPr/>
        </p:nvSpPr>
        <p:spPr>
          <a:xfrm rot="18276247">
            <a:off x="7958959" y="5360434"/>
            <a:ext cx="131318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IN" sz="2000" dirty="0">
                <a:latin typeface="NikoshBAN" pitchFamily="2" charset="0"/>
                <a:cs typeface="NikoshBAN" pitchFamily="2" charset="0"/>
              </a:rPr>
              <a:t>দক্ষিণ গোলার্ধ </a:t>
            </a:r>
            <a:endParaRPr lang="en-US" sz="20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6" name="Picture 2" descr="D:\Software\smoke-42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985" r="30613"/>
          <a:stretch/>
        </p:blipFill>
        <p:spPr bwMode="auto">
          <a:xfrm rot="5576746">
            <a:off x="4507619" y="1302741"/>
            <a:ext cx="302090" cy="4632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7" name="Picture 2" descr="D:\Software\smoke-42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985" r="30613"/>
          <a:stretch/>
        </p:blipFill>
        <p:spPr bwMode="auto">
          <a:xfrm rot="14796463" flipV="1">
            <a:off x="4459719" y="3062701"/>
            <a:ext cx="289218" cy="4434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8" name="Picture 2" descr="D:\Software\smoke-42.pn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985" r="30613"/>
          <a:stretch/>
        </p:blipFill>
        <p:spPr bwMode="auto">
          <a:xfrm rot="4164662">
            <a:off x="4532084" y="2922823"/>
            <a:ext cx="285820" cy="4382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9" name="Picture 2" descr="D:\Software\smoke-42.pn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985" r="30613"/>
          <a:stretch/>
        </p:blipFill>
        <p:spPr bwMode="auto">
          <a:xfrm rot="15104606">
            <a:off x="4237163" y="1812366"/>
            <a:ext cx="318051" cy="4876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0" name="Picture 2" descr="D:\Software\smoke-42.pn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985" r="30613"/>
          <a:stretch/>
        </p:blipFill>
        <p:spPr bwMode="auto">
          <a:xfrm rot="17624771">
            <a:off x="4315551" y="1828733"/>
            <a:ext cx="237078" cy="3635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" name="Picture 2" descr="D:\Software\smoke-42.pn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985" r="30613"/>
          <a:stretch/>
        </p:blipFill>
        <p:spPr bwMode="auto">
          <a:xfrm rot="16796748">
            <a:off x="4264659" y="1864466"/>
            <a:ext cx="285900" cy="4383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2" name="Picture 2" descr="D:\Software\smoke-42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985" r="30613"/>
          <a:stretch/>
        </p:blipFill>
        <p:spPr bwMode="auto">
          <a:xfrm rot="6194778">
            <a:off x="4447214" y="1341478"/>
            <a:ext cx="287687" cy="4411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3" name="Picture 2" descr="D:\Software\smoke-42.png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985" r="30613"/>
          <a:stretch/>
        </p:blipFill>
        <p:spPr bwMode="auto">
          <a:xfrm rot="5806636">
            <a:off x="4555688" y="1287725"/>
            <a:ext cx="434252" cy="5063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4" name="Picture 2" descr="D:\Software\smoke-42.png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985" r="30613"/>
          <a:stretch/>
        </p:blipFill>
        <p:spPr bwMode="auto">
          <a:xfrm rot="18843417">
            <a:off x="4242901" y="4608446"/>
            <a:ext cx="289776" cy="4443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5" name="Picture 2" descr="D:\Software\smoke-42.pn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985" r="30613"/>
          <a:stretch/>
        </p:blipFill>
        <p:spPr bwMode="auto">
          <a:xfrm rot="8268450">
            <a:off x="4542315" y="5072876"/>
            <a:ext cx="318432" cy="488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6" name="Picture 2" descr="D:\Software\smoke-42.pn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985" r="30613"/>
          <a:stretch/>
        </p:blipFill>
        <p:spPr bwMode="auto">
          <a:xfrm rot="18399720">
            <a:off x="4199725" y="4601247"/>
            <a:ext cx="317266" cy="4864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7" name="Picture 2" descr="D:\Software\smoke-42.png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985" r="30613"/>
          <a:stretch/>
        </p:blipFill>
        <p:spPr bwMode="auto">
          <a:xfrm rot="16016408">
            <a:off x="4268086" y="4664671"/>
            <a:ext cx="263737" cy="404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" name="Picture 2" descr="D:\Software\smoke-42.png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985" r="30613"/>
          <a:stretch/>
        </p:blipFill>
        <p:spPr bwMode="auto">
          <a:xfrm rot="5400000">
            <a:off x="4486084" y="5018220"/>
            <a:ext cx="249296" cy="382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9" name="Picture 2" descr="D:\Software\smoke-42.png"/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985" r="30613"/>
          <a:stretch/>
        </p:blipFill>
        <p:spPr bwMode="auto">
          <a:xfrm rot="7695058">
            <a:off x="4459971" y="5057697"/>
            <a:ext cx="283188" cy="434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0" name="Picture 2" descr="D:\Software\smoke-42.png"/>
          <p:cNvPicPr>
            <a:picLocks noChangeAspect="1" noChangeArrowheads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985" r="30613"/>
          <a:stretch/>
        </p:blipFill>
        <p:spPr bwMode="auto">
          <a:xfrm rot="5400000">
            <a:off x="4502348" y="3493169"/>
            <a:ext cx="310283" cy="4757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" name="Picture 2" descr="D:\Software\smoke-42.png"/>
          <p:cNvPicPr>
            <a:picLocks noChangeAspect="1" noChangeArrowheads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985" r="30613"/>
          <a:stretch/>
        </p:blipFill>
        <p:spPr bwMode="auto">
          <a:xfrm rot="5400000">
            <a:off x="4477679" y="3487079"/>
            <a:ext cx="315091" cy="483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2" name="Picture 2" descr="D:\Software\smoke-42.png"/>
          <p:cNvPicPr>
            <a:picLocks noChangeAspect="1" noChangeArrowheads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985" r="30613"/>
          <a:stretch/>
        </p:blipFill>
        <p:spPr bwMode="auto">
          <a:xfrm rot="6962345">
            <a:off x="4523149" y="3568726"/>
            <a:ext cx="253575" cy="3888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3" name="TextBox 72"/>
          <p:cNvSpPr txBox="1"/>
          <p:nvPr/>
        </p:nvSpPr>
        <p:spPr>
          <a:xfrm>
            <a:off x="5068536" y="2438400"/>
            <a:ext cx="9342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dirty="0" smtClean="0">
                <a:latin typeface="NikoshBAN" pitchFamily="2" charset="0"/>
                <a:cs typeface="NikoshBAN" pitchFamily="2" charset="0"/>
              </a:rPr>
              <a:t>২৩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.</a:t>
            </a:r>
            <a:r>
              <a:rPr lang="bn-IN" dirty="0" smtClean="0">
                <a:latin typeface="NikoshBAN" pitchFamily="2" charset="0"/>
                <a:cs typeface="NikoshBAN" pitchFamily="2" charset="0"/>
              </a:rPr>
              <a:t>৫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4" name="Oval 73"/>
          <p:cNvSpPr/>
          <p:nvPr/>
        </p:nvSpPr>
        <p:spPr>
          <a:xfrm flipV="1">
            <a:off x="5715000" y="2545081"/>
            <a:ext cx="114300" cy="45719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Oval 74"/>
          <p:cNvSpPr/>
          <p:nvPr/>
        </p:nvSpPr>
        <p:spPr>
          <a:xfrm flipV="1">
            <a:off x="5867400" y="4114800"/>
            <a:ext cx="76200" cy="9357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TextBox 75"/>
          <p:cNvSpPr txBox="1"/>
          <p:nvPr/>
        </p:nvSpPr>
        <p:spPr>
          <a:xfrm>
            <a:off x="5161744" y="4038600"/>
            <a:ext cx="9342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dirty="0" smtClean="0">
                <a:latin typeface="NikoshBAN" pitchFamily="2" charset="0"/>
                <a:cs typeface="NikoshBAN" pitchFamily="2" charset="0"/>
              </a:rPr>
              <a:t>২৩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.</a:t>
            </a:r>
            <a:r>
              <a:rPr lang="bn-IN" dirty="0" smtClean="0">
                <a:latin typeface="NikoshBAN" pitchFamily="2" charset="0"/>
                <a:cs typeface="NikoshBAN" pitchFamily="2" charset="0"/>
              </a:rPr>
              <a:t>৫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7" name="Oval 76"/>
          <p:cNvSpPr/>
          <p:nvPr/>
        </p:nvSpPr>
        <p:spPr>
          <a:xfrm flipV="1">
            <a:off x="5334000" y="5955736"/>
            <a:ext cx="109940" cy="64064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" name="Oval 77"/>
          <p:cNvSpPr/>
          <p:nvPr/>
        </p:nvSpPr>
        <p:spPr>
          <a:xfrm flipV="1">
            <a:off x="5257800" y="850336"/>
            <a:ext cx="109940" cy="64064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TextBox 78"/>
          <p:cNvSpPr txBox="1"/>
          <p:nvPr/>
        </p:nvSpPr>
        <p:spPr>
          <a:xfrm>
            <a:off x="4704544" y="804446"/>
            <a:ext cx="78185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1600" dirty="0" smtClean="0">
                <a:latin typeface="NikoshBAN" pitchFamily="2" charset="0"/>
                <a:cs typeface="NikoshBAN" pitchFamily="2" charset="0"/>
              </a:rPr>
              <a:t>৬৬</a:t>
            </a:r>
            <a:r>
              <a:rPr lang="en-US" sz="1600" dirty="0" smtClean="0">
                <a:latin typeface="NikoshBAN" pitchFamily="2" charset="0"/>
                <a:cs typeface="NikoshBAN" pitchFamily="2" charset="0"/>
              </a:rPr>
              <a:t>.</a:t>
            </a:r>
            <a:r>
              <a:rPr lang="bn-IN" sz="1600" dirty="0" smtClean="0">
                <a:latin typeface="NikoshBAN" pitchFamily="2" charset="0"/>
                <a:cs typeface="NikoshBAN" pitchFamily="2" charset="0"/>
              </a:rPr>
              <a:t>৫</a:t>
            </a:r>
            <a:endParaRPr lang="en-US" sz="1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0" name="TextBox 79"/>
          <p:cNvSpPr txBox="1"/>
          <p:nvPr/>
        </p:nvSpPr>
        <p:spPr>
          <a:xfrm>
            <a:off x="4800600" y="5943600"/>
            <a:ext cx="78185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1600" dirty="0" smtClean="0">
                <a:latin typeface="NikoshBAN" pitchFamily="2" charset="0"/>
                <a:cs typeface="NikoshBAN" pitchFamily="2" charset="0"/>
              </a:rPr>
              <a:t>৬৬</a:t>
            </a:r>
            <a:r>
              <a:rPr lang="en-US" sz="1600" dirty="0" smtClean="0">
                <a:latin typeface="NikoshBAN" pitchFamily="2" charset="0"/>
                <a:cs typeface="NikoshBAN" pitchFamily="2" charset="0"/>
              </a:rPr>
              <a:t>.</a:t>
            </a:r>
            <a:r>
              <a:rPr lang="bn-IN" sz="1600" dirty="0" smtClean="0">
                <a:latin typeface="NikoshBAN" pitchFamily="2" charset="0"/>
                <a:cs typeface="NikoshBAN" pitchFamily="2" charset="0"/>
              </a:rPr>
              <a:t>৫</a:t>
            </a:r>
            <a:endParaRPr lang="en-US" sz="1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1" name="TextBox 80"/>
          <p:cNvSpPr txBox="1"/>
          <p:nvPr/>
        </p:nvSpPr>
        <p:spPr>
          <a:xfrm>
            <a:off x="3962400" y="762000"/>
            <a:ext cx="1143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1400" dirty="0" smtClean="0">
                <a:latin typeface="NikoshBAN" pitchFamily="2" charset="0"/>
                <a:cs typeface="NikoshBAN" pitchFamily="2" charset="0"/>
              </a:rPr>
              <a:t>মেরু অঞ্চল</a:t>
            </a:r>
            <a:endParaRPr lang="en-US" sz="1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2" name="TextBox 81"/>
          <p:cNvSpPr txBox="1"/>
          <p:nvPr/>
        </p:nvSpPr>
        <p:spPr>
          <a:xfrm>
            <a:off x="4038600" y="5943600"/>
            <a:ext cx="1143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1400" dirty="0" smtClean="0">
                <a:latin typeface="NikoshBAN" pitchFamily="2" charset="0"/>
                <a:cs typeface="NikoshBAN" pitchFamily="2" charset="0"/>
              </a:rPr>
              <a:t>মেরু অঞ্চল</a:t>
            </a:r>
            <a:endParaRPr lang="en-US" sz="1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4" name="TextBox 83"/>
          <p:cNvSpPr txBox="1"/>
          <p:nvPr/>
        </p:nvSpPr>
        <p:spPr>
          <a:xfrm rot="20791299">
            <a:off x="7792967" y="3697263"/>
            <a:ext cx="1371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1600" dirty="0" smtClean="0">
                <a:latin typeface="NikoshBAN" pitchFamily="2" charset="0"/>
                <a:cs typeface="NikoshBAN" pitchFamily="2" charset="0"/>
              </a:rPr>
              <a:t>নিম্ন অক্ষাংশ</a:t>
            </a:r>
            <a:endParaRPr lang="en-US" sz="1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5" name="TextBox 84"/>
          <p:cNvSpPr txBox="1"/>
          <p:nvPr/>
        </p:nvSpPr>
        <p:spPr>
          <a:xfrm rot="20681359">
            <a:off x="152400" y="2861846"/>
            <a:ext cx="1371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1600" dirty="0" smtClean="0">
                <a:latin typeface="NikoshBAN" pitchFamily="2" charset="0"/>
                <a:cs typeface="NikoshBAN" pitchFamily="2" charset="0"/>
              </a:rPr>
              <a:t>নিম্ন অক্ষাংশ</a:t>
            </a:r>
            <a:endParaRPr lang="en-US" sz="1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6" name="TextBox 85"/>
          <p:cNvSpPr txBox="1"/>
          <p:nvPr/>
        </p:nvSpPr>
        <p:spPr>
          <a:xfrm rot="20514118">
            <a:off x="7467600" y="4409509"/>
            <a:ext cx="14478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1600" dirty="0" smtClean="0">
                <a:latin typeface="NikoshBAN" pitchFamily="2" charset="0"/>
                <a:cs typeface="NikoshBAN" pitchFamily="2" charset="0"/>
              </a:rPr>
              <a:t>মধ্য অক্ষাংশ </a:t>
            </a:r>
            <a:endParaRPr lang="en-US" sz="1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7" name="TextBox 86"/>
          <p:cNvSpPr txBox="1"/>
          <p:nvPr/>
        </p:nvSpPr>
        <p:spPr>
          <a:xfrm rot="20289574">
            <a:off x="517397" y="2071288"/>
            <a:ext cx="14478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1600" dirty="0" smtClean="0">
                <a:latin typeface="NikoshBAN" pitchFamily="2" charset="0"/>
                <a:cs typeface="NikoshBAN" pitchFamily="2" charset="0"/>
              </a:rPr>
              <a:t>মধ্য অক্ষাংশ </a:t>
            </a:r>
            <a:endParaRPr lang="en-US" sz="1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8" name="TextBox 87"/>
          <p:cNvSpPr txBox="1"/>
          <p:nvPr/>
        </p:nvSpPr>
        <p:spPr>
          <a:xfrm rot="20827458">
            <a:off x="1449982" y="1206261"/>
            <a:ext cx="1219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1600" dirty="0" smtClean="0">
                <a:latin typeface="NikoshBAN" pitchFamily="2" charset="0"/>
                <a:cs typeface="NikoshBAN" pitchFamily="2" charset="0"/>
              </a:rPr>
              <a:t>উচ্চ অক্ষাংশ </a:t>
            </a:r>
            <a:endParaRPr lang="en-US" sz="1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9" name="TextBox 88"/>
          <p:cNvSpPr txBox="1"/>
          <p:nvPr/>
        </p:nvSpPr>
        <p:spPr>
          <a:xfrm rot="20827458">
            <a:off x="6880394" y="5397261"/>
            <a:ext cx="1219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1600" dirty="0" smtClean="0">
                <a:latin typeface="NikoshBAN" pitchFamily="2" charset="0"/>
                <a:cs typeface="NikoshBAN" pitchFamily="2" charset="0"/>
              </a:rPr>
              <a:t>উচ্চ অক্ষাংশ </a:t>
            </a:r>
            <a:endParaRPr lang="en-US" sz="16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30477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8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4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8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4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0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9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2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8" presetID="10" presetClass="entr" presetSubtype="0" repeatCount="indefinite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0" dur="5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38"/>
                                            </p:cond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41" presetID="63" presetClass="path" presetSubtype="0" repeatCount="indefinite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0 -3.33333E-6 L 0.08976 -0.00486 " pathEditMode="relative" rAng="0" ptsTypes="AA">
                                      <p:cBhvr>
                                        <p:cTn id="142" dur="3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479" y="-255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41"/>
                                            </p:cond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8" presetID="63" presetClass="path" presetSubtype="0" repeatCount="indefinite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-2.22222E-6 -3.7037E-7 L 0.0882 -0.02106 " pathEditMode="relative" rAng="0" ptsTypes="AA">
                                      <p:cBhvr>
                                        <p:cTn id="149" dur="3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410" y="-1065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48"/>
                                            </p:cond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50" presetID="10" presetClass="entr" presetSubtype="0" repeatCount="indefinite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2" dur="5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50"/>
                                            </p:cond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53" presetID="63" presetClass="path" presetSubtype="0" repeatCount="indefinite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-4.72222E-6 -1.85185E-6 L 0.06372 -0.02477 " pathEditMode="relative" rAng="0" ptsTypes="AA">
                                      <p:cBhvr>
                                        <p:cTn id="154" dur="3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77" y="-1250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53"/>
                                            </p:cond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55" presetID="10" presetClass="entr" presetSubtype="0" repeatCount="indefinite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7" dur="3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55"/>
                                            </p:cond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58" presetID="63" presetClass="path" presetSubtype="0" repeatCount="indefinite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5E-6 1.11111E-6 L -0.07812 0.01111 " pathEditMode="relative" rAng="0" ptsTypes="AA">
                                      <p:cBhvr>
                                        <p:cTn id="159" dur="3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06" y="556"/>
                                    </p:animMotion>
                                  </p:childTnLst>
                                </p:cTn>
                              </p:par>
                              <p:par>
                                <p:cTn id="160" presetID="10" presetClass="entr" presetSubtype="0" repeatCount="indefinite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2" dur="5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60"/>
                                            </p:cond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63" presetID="63" presetClass="path" presetSubtype="0" repeatCount="indefinite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4.44444E-6 -1.11111E-6 L -0.03473 0.02662 " pathEditMode="relative" rAng="0" ptsTypes="AA">
                                      <p:cBhvr>
                                        <p:cTn id="164" dur="3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36" y="1319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63"/>
                                            </p:cond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65" presetID="10" presetClass="entr" presetSubtype="0" repeatCount="indefinite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7" dur="5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65"/>
                                            </p:cond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68" presetID="63" presetClass="path" presetSubtype="0" repeatCount="indefinite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2.22222E-6 1.11111E-6 L -0.09861 0.02963 " pathEditMode="relative" rAng="0" ptsTypes="AA">
                                      <p:cBhvr>
                                        <p:cTn id="169" dur="3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931" y="1481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68"/>
                                            </p:cond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70" presetID="10" presetClass="entr" presetSubtype="0" repeatCount="indefinite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2" dur="3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70"/>
                                            </p:cond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73" presetID="63" presetClass="path" presetSubtype="0" repeatCount="indefinite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Motion origin="layout" path="M 0.01528 0.00324 L 0.10469 -0.02685 " pathEditMode="relative" rAng="0" ptsTypes="AA">
                                      <p:cBhvr>
                                        <p:cTn id="174" dur="3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462" y="-1505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73"/>
                                            </p:cond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5" fill="hold">
                      <p:stCondLst>
                        <p:cond delay="indefinite"/>
                      </p:stCondLst>
                      <p:childTnLst>
                        <p:par>
                          <p:cTn id="176" fill="hold">
                            <p:stCondLst>
                              <p:cond delay="0"/>
                            </p:stCondLst>
                            <p:childTnLst>
                              <p:par>
                                <p:cTn id="17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9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0" presetID="63" presetClass="path" presetSubtype="0" repeatCount="indefinite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1.11022E-16 -1.85185E-6 L 0.05677 -0.00532 " pathEditMode="relative" rAng="0" ptsTypes="AA">
                                      <p:cBhvr>
                                        <p:cTn id="181" dur="3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30" y="-278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80"/>
                                            </p:cond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2" fill="hold">
                      <p:stCondLst>
                        <p:cond delay="indefinite"/>
                      </p:stCondLst>
                      <p:childTnLst>
                        <p:par>
                          <p:cTn id="183" fill="hold">
                            <p:stCondLst>
                              <p:cond delay="0"/>
                            </p:stCondLst>
                            <p:childTnLst>
                              <p:par>
                                <p:cTn id="18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6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9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0" fill="hold">
                      <p:stCondLst>
                        <p:cond delay="indefinite"/>
                      </p:stCondLst>
                      <p:childTnLst>
                        <p:par>
                          <p:cTn id="191" fill="hold">
                            <p:stCondLst>
                              <p:cond delay="0"/>
                            </p:stCondLst>
                            <p:childTnLst>
                              <p:par>
                                <p:cTn id="19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7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2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8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0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1" fill="hold">
                      <p:stCondLst>
                        <p:cond delay="indefinite"/>
                      </p:stCondLst>
                      <p:childTnLst>
                        <p:par>
                          <p:cTn id="232" fill="hold">
                            <p:stCondLst>
                              <p:cond delay="0"/>
                            </p:stCondLst>
                            <p:childTnLst>
                              <p:par>
                                <p:cTn id="23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5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6" fill="hold">
                      <p:stCondLst>
                        <p:cond delay="indefinite"/>
                      </p:stCondLst>
                      <p:childTnLst>
                        <p:par>
                          <p:cTn id="237" fill="hold">
                            <p:stCondLst>
                              <p:cond delay="0"/>
                            </p:stCondLst>
                            <p:childTnLst>
                              <p:par>
                                <p:cTn id="23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1" fill="hold">
                      <p:stCondLst>
                        <p:cond delay="indefinite"/>
                      </p:stCondLst>
                      <p:childTnLst>
                        <p:par>
                          <p:cTn id="242" fill="hold">
                            <p:stCondLst>
                              <p:cond delay="0"/>
                            </p:stCondLst>
                            <p:childTnLst>
                              <p:par>
                                <p:cTn id="24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5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6" fill="hold">
                      <p:stCondLst>
                        <p:cond delay="indefinite"/>
                      </p:stCondLst>
                      <p:childTnLst>
                        <p:par>
                          <p:cTn id="247" fill="hold">
                            <p:stCondLst>
                              <p:cond delay="0"/>
                            </p:stCondLst>
                            <p:childTnLst>
                              <p:par>
                                <p:cTn id="24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0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1" presetID="63" presetClass="path" presetSubtype="0" repeatCount="indefinite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-4.16667E-6 -2.60116E-6 L -0.1026 -0.02867 " pathEditMode="relative" rAng="0" ptsTypes="AA">
                                      <p:cBhvr>
                                        <p:cTn id="252" dur="3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122" y="-1434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51"/>
                                            </p:cond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53" presetID="10" presetClass="entr" presetSubtype="0" repeatCount="indefinite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5" dur="5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53"/>
                                            </p:cond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56" presetID="63" presetClass="path" presetSubtype="0" repeatCount="indefinite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3.33333E-6 -4.73988E-6 L 0.04184 0.02428 " pathEditMode="relative" rAng="0" ptsTypes="AA">
                                      <p:cBhvr>
                                        <p:cTn id="257" dur="3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01" y="1202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56"/>
                                            </p:cond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58" presetID="10" presetClass="entr" presetSubtype="0" repeatCount="indefinite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0" dur="5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58"/>
                                            </p:cond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61" presetID="63" presetClass="path" presetSubtype="0" repeatCount="indefinite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0 2.71676E-6 L -0.0658 -0.0444 " pathEditMode="relative" rAng="0" ptsTypes="AA">
                                      <p:cBhvr>
                                        <p:cTn id="262" dur="3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81" y="-2220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61"/>
                                            </p:cond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63" presetID="10" presetClass="entr" presetSubtype="0" repeatCount="indefinite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5" dur="5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63"/>
                                            </p:cond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66" presetID="63" presetClass="path" presetSubtype="0" repeatCount="indefinite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1.94444E-6 -2.60116E-6 L -0.06129 -0.00855 " pathEditMode="relative" rAng="0" ptsTypes="AA">
                                      <p:cBhvr>
                                        <p:cTn id="267" dur="3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073" y="-439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66"/>
                                            </p:cond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68" presetID="10" presetClass="entr" presetSubtype="0" repeatCount="indefinite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0" dur="3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68"/>
                                            </p:cond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71" presetID="63" presetClass="path" presetSubtype="0" repeatCount="indefinite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Motion origin="layout" path="M -3.33333E-6 4.68208E-6 L 0.08976 0.01109 " pathEditMode="relative" rAng="0" ptsTypes="AA">
                                      <p:cBhvr>
                                        <p:cTn id="272" dur="3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497" y="555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71"/>
                                            </p:cond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73" presetID="10" presetClass="entr" presetSubtype="0" repeatCount="indefinite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5" dur="3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73"/>
                                            </p:cond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76" presetID="63" presetClass="path" presetSubtype="0" repeatCount="indefinite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Motion origin="layout" path="M 1.94444E-6 3.00578E-6 L 0.1033 0.03584 " pathEditMode="relative" rAng="0" ptsTypes="AA">
                                      <p:cBhvr>
                                        <p:cTn id="277" dur="3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156" y="1780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76"/>
                                            </p:cond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78" presetID="10" presetClass="entr" presetSubtype="0" repeatCount="indefinite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0" dur="3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78"/>
                                            </p:cond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81" presetID="63" presetClass="path" presetSubtype="0" repeatCount="indefinite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Motion origin="layout" path="M 3.33333E-6 4.62428E-6 L 0.05833 -0.00578 " pathEditMode="relative" rAng="0" ptsTypes="AA">
                                      <p:cBhvr>
                                        <p:cTn id="282" dur="3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17" y="-301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81"/>
                                            </p:cond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83" presetID="10" presetClass="entr" presetSubtype="0" repeatCount="indefinite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5" dur="3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83"/>
                                            </p:cond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86" presetID="63" presetClass="path" presetSubtype="0" repeatCount="indefinite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Motion origin="layout" path="M -4.44444E-6 -1.38728E-6 L 0.10139 0.0007 " pathEditMode="relative" rAng="0" ptsTypes="AA">
                                      <p:cBhvr>
                                        <p:cTn id="287" dur="3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69" y="23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86"/>
                                            </p:cond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88" presetID="10" presetClass="entr" presetSubtype="0" repeatCount="indefinite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0" dur="3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88"/>
                                            </p:cond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91" presetID="63" presetClass="path" presetSubtype="0" repeatCount="indefinite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Motion origin="layout" path="M 3.05556E-6 3.12139E-6 L 0.07482 0.01803 " pathEditMode="relative" rAng="0" ptsTypes="AA">
                                      <p:cBhvr>
                                        <p:cTn id="292" dur="3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33" y="902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91"/>
                                            </p:cond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3" fill="hold">
                      <p:stCondLst>
                        <p:cond delay="indefinite"/>
                      </p:stCondLst>
                      <p:childTnLst>
                        <p:par>
                          <p:cTn id="294" fill="hold">
                            <p:stCondLst>
                              <p:cond delay="0"/>
                            </p:stCondLst>
                            <p:childTnLst>
                              <p:par>
                                <p:cTn id="29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/>
      <p:bldP spid="7" grpId="0" animBg="1"/>
      <p:bldP spid="8" grpId="0" animBg="1"/>
      <p:bldP spid="9" grpId="0"/>
      <p:bldP spid="13" grpId="0"/>
      <p:bldP spid="14" grpId="0" animBg="1"/>
      <p:bldP spid="15" grpId="0"/>
      <p:bldP spid="16" grpId="0"/>
      <p:bldP spid="17" grpId="0" animBg="1"/>
      <p:bldP spid="18" grpId="0" animBg="1"/>
      <p:bldP spid="19" grpId="0"/>
      <p:bldP spid="20" grpId="0"/>
      <p:bldP spid="21" grpId="0"/>
      <p:bldP spid="22" grpId="0"/>
      <p:bldP spid="23" grpId="0"/>
      <p:bldP spid="24" grpId="0"/>
      <p:bldP spid="25" grpId="0"/>
      <p:bldP spid="48" grpId="0"/>
      <p:bldP spid="49" grpId="0"/>
      <p:bldP spid="50" grpId="0" animBg="1"/>
      <p:bldP spid="51" grpId="0" animBg="1"/>
      <p:bldP spid="52" grpId="0" animBg="1"/>
      <p:bldP spid="53" grpId="0" animBg="1"/>
      <p:bldP spid="54" grpId="0"/>
      <p:bldP spid="55" grpId="0"/>
      <p:bldP spid="73" grpId="0"/>
      <p:bldP spid="74" grpId="0" animBg="1"/>
      <p:bldP spid="75" grpId="0" animBg="1"/>
      <p:bldP spid="76" grpId="0"/>
      <p:bldP spid="77" grpId="0" animBg="1"/>
      <p:bldP spid="78" grpId="0" animBg="1"/>
      <p:bldP spid="79" grpId="0"/>
      <p:bldP spid="80" grpId="0"/>
      <p:bldP spid="81" grpId="0"/>
      <p:bldP spid="82" grpId="0"/>
      <p:bldP spid="84" grpId="0"/>
      <p:bldP spid="85" grpId="0"/>
      <p:bldP spid="86" grpId="0"/>
      <p:bldP spid="87" grpId="0"/>
      <p:bldP spid="88" grpId="0"/>
      <p:bldP spid="8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1137812" y="754661"/>
            <a:ext cx="6858502" cy="5510964"/>
            <a:chOff x="838200" y="609600"/>
            <a:chExt cx="7467600" cy="5867400"/>
          </a:xfrm>
        </p:grpSpPr>
        <p:sp>
          <p:nvSpPr>
            <p:cNvPr id="3" name="Oval 2"/>
            <p:cNvSpPr/>
            <p:nvPr/>
          </p:nvSpPr>
          <p:spPr>
            <a:xfrm>
              <a:off x="838200" y="609600"/>
              <a:ext cx="7467600" cy="5867400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838200" y="3551600"/>
              <a:ext cx="7467600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Straight Connector 4"/>
            <p:cNvCxnSpPr/>
            <p:nvPr/>
          </p:nvCxnSpPr>
          <p:spPr>
            <a:xfrm>
              <a:off x="992347" y="2645625"/>
              <a:ext cx="7162800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5"/>
            <p:cNvCxnSpPr/>
            <p:nvPr/>
          </p:nvCxnSpPr>
          <p:spPr>
            <a:xfrm>
              <a:off x="992347" y="4362885"/>
              <a:ext cx="7162800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/>
            <p:nvPr/>
          </p:nvCxnSpPr>
          <p:spPr>
            <a:xfrm flipV="1">
              <a:off x="1516958" y="1753212"/>
              <a:ext cx="5964271" cy="13563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 flipV="1">
              <a:off x="1507587" y="5160606"/>
              <a:ext cx="6133929" cy="93501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2514600" y="1080827"/>
              <a:ext cx="4114800" cy="31086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V="1">
              <a:off x="2531108" y="6008637"/>
              <a:ext cx="4114800" cy="8931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" name="Right Brace 10"/>
          <p:cNvSpPr/>
          <p:nvPr/>
        </p:nvSpPr>
        <p:spPr>
          <a:xfrm rot="1871505">
            <a:off x="7736420" y="3446681"/>
            <a:ext cx="890304" cy="3346456"/>
          </a:xfrm>
          <a:prstGeom prst="rightBrac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Left Brace 11"/>
          <p:cNvSpPr/>
          <p:nvPr/>
        </p:nvSpPr>
        <p:spPr>
          <a:xfrm rot="2084177">
            <a:off x="774206" y="205650"/>
            <a:ext cx="727213" cy="3437762"/>
          </a:xfrm>
          <a:prstGeom prst="leftBrac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18552014">
            <a:off x="82761" y="1264289"/>
            <a:ext cx="127131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IN" sz="2000" dirty="0">
                <a:latin typeface="NikoshBAN" pitchFamily="2" charset="0"/>
                <a:cs typeface="NikoshBAN" pitchFamily="2" charset="0"/>
              </a:rPr>
              <a:t>উত্তর গোলার্ধ </a:t>
            </a:r>
            <a:endParaRPr lang="en-US" sz="2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Rectangle 13"/>
          <p:cNvSpPr/>
          <p:nvPr/>
        </p:nvSpPr>
        <p:spPr>
          <a:xfrm rot="17893958">
            <a:off x="7958959" y="5360434"/>
            <a:ext cx="131318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IN" sz="2000" dirty="0">
                <a:latin typeface="NikoshBAN" pitchFamily="2" charset="0"/>
                <a:cs typeface="NikoshBAN" pitchFamily="2" charset="0"/>
              </a:rPr>
              <a:t>দক্ষিণ গোলার্ধ </a:t>
            </a:r>
            <a:endParaRPr lang="en-US" sz="2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3973118" y="926068"/>
            <a:ext cx="119776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IN" dirty="0">
                <a:latin typeface="NikoshBAN" pitchFamily="2" charset="0"/>
                <a:cs typeface="NikoshBAN" pitchFamily="2" charset="0"/>
              </a:rPr>
              <a:t>উচ্চ চাপ বলয়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3604427" y="1828800"/>
            <a:ext cx="193514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IN" dirty="0">
                <a:latin typeface="NikoshBAN" pitchFamily="2" charset="0"/>
                <a:cs typeface="NikoshBAN" pitchFamily="2" charset="0"/>
              </a:rPr>
              <a:t>মেরুবৃত্তীয় নিম্ন চাপ বলয়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3707821" y="2667000"/>
            <a:ext cx="172835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IN" dirty="0">
                <a:latin typeface="NikoshBAN" pitchFamily="2" charset="0"/>
                <a:cs typeface="NikoshBAN" pitchFamily="2" charset="0"/>
              </a:rPr>
              <a:t>কর্কটীয় উচ্চ চাপ বলয়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3649311" y="3429000"/>
            <a:ext cx="184537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IN" dirty="0">
                <a:latin typeface="NikoshBAN" pitchFamily="2" charset="0"/>
                <a:cs typeface="NikoshBAN" pitchFamily="2" charset="0"/>
              </a:rPr>
              <a:t>নিরক্ষীয় নিম্ন চাপ বলয়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3688585" y="4267200"/>
            <a:ext cx="176683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IN" dirty="0">
                <a:latin typeface="NikoshBAN" pitchFamily="2" charset="0"/>
                <a:cs typeface="NikoshBAN" pitchFamily="2" charset="0"/>
              </a:rPr>
              <a:t>মকরীয় উচ্চ চাপ বলয়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3351152" y="5029200"/>
            <a:ext cx="244169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IN" sz="1600" dirty="0"/>
              <a:t>মেরুবৃত্তীয় নিম্ন চাপ </a:t>
            </a:r>
            <a:r>
              <a:rPr lang="bn-IN" dirty="0"/>
              <a:t>বলয় </a:t>
            </a:r>
            <a:endParaRPr lang="en-US" dirty="0"/>
          </a:p>
        </p:txBody>
      </p:sp>
      <p:sp>
        <p:nvSpPr>
          <p:cNvPr id="21" name="Rectangle 20"/>
          <p:cNvSpPr/>
          <p:nvPr/>
        </p:nvSpPr>
        <p:spPr>
          <a:xfrm>
            <a:off x="3973118" y="5791200"/>
            <a:ext cx="119776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IN" dirty="0">
                <a:latin typeface="NikoshBAN" pitchFamily="2" charset="0"/>
                <a:cs typeface="NikoshBAN" pitchFamily="2" charset="0"/>
              </a:rPr>
              <a:t>উচ্চ চাপ বলয়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22" name="Straight Connector 21"/>
          <p:cNvCxnSpPr/>
          <p:nvPr/>
        </p:nvCxnSpPr>
        <p:spPr>
          <a:xfrm flipV="1">
            <a:off x="1600200" y="2117342"/>
            <a:ext cx="5943600" cy="1625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1143000" y="2971800"/>
            <a:ext cx="6820653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1124075" y="3788033"/>
            <a:ext cx="6858502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1409700" y="4572000"/>
            <a:ext cx="63627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 flipV="1">
            <a:off x="1981200" y="5257800"/>
            <a:ext cx="5257800" cy="7844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 flipV="1">
            <a:off x="4489251" y="1219200"/>
            <a:ext cx="6549" cy="60960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 flipH="1">
            <a:off x="4500562" y="2119700"/>
            <a:ext cx="1" cy="54730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 flipV="1">
            <a:off x="4489251" y="2971800"/>
            <a:ext cx="13099" cy="533399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>
          <a:xfrm flipH="1">
            <a:off x="4495800" y="3733800"/>
            <a:ext cx="1" cy="54730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/>
          <p:nvPr/>
        </p:nvCxnSpPr>
        <p:spPr>
          <a:xfrm flipV="1">
            <a:off x="4495800" y="4572000"/>
            <a:ext cx="0" cy="45720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/>
          <p:nvPr/>
        </p:nvCxnSpPr>
        <p:spPr>
          <a:xfrm>
            <a:off x="4495800" y="5257800"/>
            <a:ext cx="1" cy="60960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34"/>
          <p:cNvSpPr txBox="1"/>
          <p:nvPr/>
        </p:nvSpPr>
        <p:spPr>
          <a:xfrm>
            <a:off x="1981200" y="986135"/>
            <a:ext cx="609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400" dirty="0" smtClean="0"/>
              <a:t>৯০</a:t>
            </a:r>
            <a:endParaRPr lang="en-US" sz="2400" dirty="0"/>
          </a:p>
        </p:txBody>
      </p:sp>
      <p:sp>
        <p:nvSpPr>
          <p:cNvPr id="36" name="Oval 35"/>
          <p:cNvSpPr/>
          <p:nvPr/>
        </p:nvSpPr>
        <p:spPr>
          <a:xfrm flipV="1">
            <a:off x="2438400" y="952500"/>
            <a:ext cx="76200" cy="1143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TextBox 36"/>
          <p:cNvSpPr txBox="1"/>
          <p:nvPr/>
        </p:nvSpPr>
        <p:spPr>
          <a:xfrm>
            <a:off x="1181100" y="1595735"/>
            <a:ext cx="609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400" dirty="0" smtClean="0"/>
              <a:t>৬০</a:t>
            </a:r>
            <a:r>
              <a:rPr lang="bn-IN" dirty="0" smtClean="0"/>
              <a:t> </a:t>
            </a:r>
            <a:endParaRPr lang="en-US" dirty="0"/>
          </a:p>
        </p:txBody>
      </p:sp>
      <p:sp>
        <p:nvSpPr>
          <p:cNvPr id="38" name="Oval 37"/>
          <p:cNvSpPr/>
          <p:nvPr/>
        </p:nvSpPr>
        <p:spPr>
          <a:xfrm flipV="1">
            <a:off x="1714500" y="1600200"/>
            <a:ext cx="114300" cy="762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Oval 38"/>
          <p:cNvSpPr/>
          <p:nvPr/>
        </p:nvSpPr>
        <p:spPr>
          <a:xfrm flipV="1">
            <a:off x="1143000" y="2478202"/>
            <a:ext cx="114300" cy="108133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TextBox 39"/>
          <p:cNvSpPr txBox="1"/>
          <p:nvPr/>
        </p:nvSpPr>
        <p:spPr>
          <a:xfrm>
            <a:off x="685800" y="2586335"/>
            <a:ext cx="7239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400" dirty="0" smtClean="0"/>
              <a:t>৩০</a:t>
            </a:r>
            <a:endParaRPr lang="en-US" sz="2400" dirty="0"/>
          </a:p>
        </p:txBody>
      </p:sp>
      <p:sp>
        <p:nvSpPr>
          <p:cNvPr id="41" name="Oval 40"/>
          <p:cNvSpPr/>
          <p:nvPr/>
        </p:nvSpPr>
        <p:spPr>
          <a:xfrm flipV="1">
            <a:off x="952500" y="3244667"/>
            <a:ext cx="114300" cy="108133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Oval 41"/>
          <p:cNvSpPr/>
          <p:nvPr/>
        </p:nvSpPr>
        <p:spPr>
          <a:xfrm>
            <a:off x="838200" y="3429000"/>
            <a:ext cx="171450" cy="17145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Oval 42"/>
          <p:cNvSpPr/>
          <p:nvPr/>
        </p:nvSpPr>
        <p:spPr>
          <a:xfrm flipV="1">
            <a:off x="8229600" y="3397067"/>
            <a:ext cx="133350" cy="68332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Oval 43"/>
          <p:cNvSpPr/>
          <p:nvPr/>
        </p:nvSpPr>
        <p:spPr>
          <a:xfrm>
            <a:off x="8134350" y="3562350"/>
            <a:ext cx="171450" cy="17145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TextBox 45"/>
          <p:cNvSpPr txBox="1"/>
          <p:nvPr/>
        </p:nvSpPr>
        <p:spPr>
          <a:xfrm>
            <a:off x="7772400" y="4262735"/>
            <a:ext cx="7239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400" dirty="0" smtClean="0"/>
              <a:t>৩০</a:t>
            </a:r>
            <a:endParaRPr lang="en-US" sz="2400" dirty="0"/>
          </a:p>
        </p:txBody>
      </p:sp>
      <p:sp>
        <p:nvSpPr>
          <p:cNvPr id="47" name="TextBox 46"/>
          <p:cNvSpPr txBox="1"/>
          <p:nvPr/>
        </p:nvSpPr>
        <p:spPr>
          <a:xfrm>
            <a:off x="7239000" y="4953000"/>
            <a:ext cx="609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400" dirty="0" smtClean="0"/>
              <a:t>৬০</a:t>
            </a:r>
            <a:r>
              <a:rPr lang="bn-IN" dirty="0" smtClean="0"/>
              <a:t> </a:t>
            </a:r>
            <a:endParaRPr lang="en-US" dirty="0"/>
          </a:p>
        </p:txBody>
      </p:sp>
      <p:sp>
        <p:nvSpPr>
          <p:cNvPr id="48" name="Oval 47"/>
          <p:cNvSpPr/>
          <p:nvPr/>
        </p:nvSpPr>
        <p:spPr>
          <a:xfrm flipV="1">
            <a:off x="7696200" y="5029200"/>
            <a:ext cx="114300" cy="762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TextBox 48"/>
          <p:cNvSpPr txBox="1"/>
          <p:nvPr/>
        </p:nvSpPr>
        <p:spPr>
          <a:xfrm>
            <a:off x="6400800" y="5710535"/>
            <a:ext cx="609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400" dirty="0" smtClean="0"/>
              <a:t>৯০</a:t>
            </a:r>
            <a:endParaRPr lang="en-US" sz="2400" dirty="0"/>
          </a:p>
        </p:txBody>
      </p:sp>
      <p:sp>
        <p:nvSpPr>
          <p:cNvPr id="50" name="Oval 49"/>
          <p:cNvSpPr/>
          <p:nvPr/>
        </p:nvSpPr>
        <p:spPr>
          <a:xfrm flipV="1">
            <a:off x="6781800" y="5715000"/>
            <a:ext cx="57150" cy="119102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TextBox 50"/>
          <p:cNvSpPr txBox="1"/>
          <p:nvPr/>
        </p:nvSpPr>
        <p:spPr>
          <a:xfrm>
            <a:off x="6019800" y="304800"/>
            <a:ext cx="3124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2000" dirty="0" smtClean="0">
                <a:latin typeface="NikoshBAN" pitchFamily="2" charset="0"/>
                <a:cs typeface="NikoshBAN" pitchFamily="2" charset="0"/>
              </a:rPr>
              <a:t>আহ্নিক গতির ফলে সমুদ্র স্রোত উত্তর গোলার্ধে ডানদিকে বেঁকে যায়। </a:t>
            </a:r>
            <a:endParaRPr lang="en-US" sz="2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2" name="Rectangle 51"/>
          <p:cNvSpPr/>
          <p:nvPr/>
        </p:nvSpPr>
        <p:spPr>
          <a:xfrm>
            <a:off x="-152400" y="5921514"/>
            <a:ext cx="33528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IN" sz="2000" dirty="0" smtClean="0">
                <a:latin typeface="NikoshBAN" pitchFamily="2" charset="0"/>
                <a:cs typeface="NikoshBAN" pitchFamily="2" charset="0"/>
              </a:rPr>
              <a:t> আহ্নিক </a:t>
            </a:r>
            <a:r>
              <a:rPr lang="bn-IN" sz="2000" dirty="0">
                <a:latin typeface="NikoshBAN" pitchFamily="2" charset="0"/>
                <a:cs typeface="NikoshBAN" pitchFamily="2" charset="0"/>
              </a:rPr>
              <a:t>গতির ফলে </a:t>
            </a:r>
            <a:r>
              <a:rPr lang="bn-IN" sz="2000" dirty="0" smtClean="0">
                <a:latin typeface="NikoshBAN" pitchFamily="2" charset="0"/>
                <a:cs typeface="NikoshBAN" pitchFamily="2" charset="0"/>
              </a:rPr>
              <a:t>সমুদ্র স্রোত দক্ষিণ গোলার্ধে বামদিকে বাঁকে যায়।  </a:t>
            </a:r>
            <a:endParaRPr lang="en-US" sz="2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3" name="Bent Arrow 52"/>
          <p:cNvSpPr/>
          <p:nvPr/>
        </p:nvSpPr>
        <p:spPr>
          <a:xfrm rot="10800000">
            <a:off x="7696200" y="1028699"/>
            <a:ext cx="566592" cy="1163775"/>
          </a:xfrm>
          <a:prstGeom prst="ben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4" name="Bent Arrow 53"/>
          <p:cNvSpPr/>
          <p:nvPr/>
        </p:nvSpPr>
        <p:spPr>
          <a:xfrm rot="10800000" flipH="1" flipV="1">
            <a:off x="762000" y="4547031"/>
            <a:ext cx="578839" cy="1274332"/>
          </a:xfrm>
          <a:prstGeom prst="bentArrow">
            <a:avLst>
              <a:gd name="adj1" fmla="val 25000"/>
              <a:gd name="adj2" fmla="val 27515"/>
              <a:gd name="adj3" fmla="val 25000"/>
              <a:gd name="adj4" fmla="val 43750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55" name="Curved Connector 54"/>
          <p:cNvCxnSpPr/>
          <p:nvPr/>
        </p:nvCxnSpPr>
        <p:spPr>
          <a:xfrm flipV="1">
            <a:off x="4953000" y="1524000"/>
            <a:ext cx="557894" cy="227240"/>
          </a:xfrm>
          <a:prstGeom prst="curvedConnector3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Curved Connector 55"/>
          <p:cNvCxnSpPr/>
          <p:nvPr/>
        </p:nvCxnSpPr>
        <p:spPr>
          <a:xfrm flipV="1">
            <a:off x="3665764" y="2212520"/>
            <a:ext cx="830036" cy="180830"/>
          </a:xfrm>
          <a:prstGeom prst="curvedConnector3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Curved Connector 56"/>
          <p:cNvCxnSpPr/>
          <p:nvPr/>
        </p:nvCxnSpPr>
        <p:spPr>
          <a:xfrm flipV="1">
            <a:off x="3351152" y="2532268"/>
            <a:ext cx="594360" cy="113620"/>
          </a:xfrm>
          <a:prstGeom prst="curvedConnector3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Curved Connector 57"/>
          <p:cNvCxnSpPr/>
          <p:nvPr/>
        </p:nvCxnSpPr>
        <p:spPr>
          <a:xfrm flipV="1">
            <a:off x="5486400" y="1327666"/>
            <a:ext cx="601436" cy="196334"/>
          </a:xfrm>
          <a:prstGeom prst="curvedConnector3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Curved Connector 58"/>
          <p:cNvCxnSpPr/>
          <p:nvPr/>
        </p:nvCxnSpPr>
        <p:spPr>
          <a:xfrm>
            <a:off x="3962400" y="4796135"/>
            <a:ext cx="533400" cy="233065"/>
          </a:xfrm>
          <a:prstGeom prst="curvedConnector3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Curved Connector 59"/>
          <p:cNvCxnSpPr/>
          <p:nvPr/>
        </p:nvCxnSpPr>
        <p:spPr>
          <a:xfrm rot="10800000" flipV="1">
            <a:off x="3933101" y="2286000"/>
            <a:ext cx="562699" cy="246268"/>
          </a:xfrm>
          <a:prstGeom prst="curvedConnector3">
            <a:avLst>
              <a:gd name="adj1" fmla="val 50000"/>
            </a:avLst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Curved Connector 60"/>
          <p:cNvCxnSpPr/>
          <p:nvPr/>
        </p:nvCxnSpPr>
        <p:spPr>
          <a:xfrm flipV="1">
            <a:off x="4800600" y="3298733"/>
            <a:ext cx="486501" cy="166666"/>
          </a:xfrm>
          <a:prstGeom prst="curvedConnector3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Curved Connector 61"/>
          <p:cNvCxnSpPr/>
          <p:nvPr/>
        </p:nvCxnSpPr>
        <p:spPr>
          <a:xfrm flipV="1">
            <a:off x="4953000" y="1371600"/>
            <a:ext cx="533400" cy="227240"/>
          </a:xfrm>
          <a:prstGeom prst="curvedConnector3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Curved Connector 62"/>
          <p:cNvCxnSpPr/>
          <p:nvPr/>
        </p:nvCxnSpPr>
        <p:spPr>
          <a:xfrm flipV="1">
            <a:off x="4495800" y="1595735"/>
            <a:ext cx="533400" cy="233065"/>
          </a:xfrm>
          <a:prstGeom prst="curvedConnector3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Curved Connector 63"/>
          <p:cNvCxnSpPr/>
          <p:nvPr/>
        </p:nvCxnSpPr>
        <p:spPr>
          <a:xfrm flipV="1">
            <a:off x="5287101" y="3048000"/>
            <a:ext cx="504099" cy="250733"/>
          </a:xfrm>
          <a:prstGeom prst="curvedConnector3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Curved Connector 64"/>
          <p:cNvCxnSpPr/>
          <p:nvPr/>
        </p:nvCxnSpPr>
        <p:spPr>
          <a:xfrm flipV="1">
            <a:off x="4771299" y="3124200"/>
            <a:ext cx="486501" cy="228600"/>
          </a:xfrm>
          <a:prstGeom prst="curvedConnector3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Curved Connector 65"/>
          <p:cNvCxnSpPr/>
          <p:nvPr/>
        </p:nvCxnSpPr>
        <p:spPr>
          <a:xfrm flipV="1">
            <a:off x="4495800" y="3341132"/>
            <a:ext cx="415018" cy="164068"/>
          </a:xfrm>
          <a:prstGeom prst="curvedConnector3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Curved Connector 66"/>
          <p:cNvCxnSpPr/>
          <p:nvPr/>
        </p:nvCxnSpPr>
        <p:spPr>
          <a:xfrm>
            <a:off x="3665764" y="4696384"/>
            <a:ext cx="372836" cy="104216"/>
          </a:xfrm>
          <a:prstGeom prst="curvedConnector3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Curved Connector 67"/>
          <p:cNvCxnSpPr/>
          <p:nvPr/>
        </p:nvCxnSpPr>
        <p:spPr>
          <a:xfrm>
            <a:off x="5063218" y="5541262"/>
            <a:ext cx="601237" cy="188559"/>
          </a:xfrm>
          <a:prstGeom prst="curvedConnector3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Curved Connector 68"/>
          <p:cNvCxnSpPr/>
          <p:nvPr/>
        </p:nvCxnSpPr>
        <p:spPr>
          <a:xfrm>
            <a:off x="4495800" y="3810000"/>
            <a:ext cx="743420" cy="153517"/>
          </a:xfrm>
          <a:prstGeom prst="curvedConnector3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Curved Connector 69"/>
          <p:cNvCxnSpPr/>
          <p:nvPr/>
        </p:nvCxnSpPr>
        <p:spPr>
          <a:xfrm>
            <a:off x="5029487" y="5424909"/>
            <a:ext cx="567418" cy="304912"/>
          </a:xfrm>
          <a:prstGeom prst="curvedConnector3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Curved Connector 70"/>
          <p:cNvCxnSpPr/>
          <p:nvPr/>
        </p:nvCxnSpPr>
        <p:spPr>
          <a:xfrm>
            <a:off x="3604427" y="4942005"/>
            <a:ext cx="663225" cy="113184"/>
          </a:xfrm>
          <a:prstGeom prst="curvedConnector3">
            <a:avLst>
              <a:gd name="adj1" fmla="val 50000"/>
            </a:avLst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Curved Connector 71"/>
          <p:cNvCxnSpPr/>
          <p:nvPr/>
        </p:nvCxnSpPr>
        <p:spPr>
          <a:xfrm>
            <a:off x="5148599" y="3956935"/>
            <a:ext cx="644247" cy="81665"/>
          </a:xfrm>
          <a:prstGeom prst="curvedConnector3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Curved Connector 72"/>
          <p:cNvCxnSpPr/>
          <p:nvPr/>
        </p:nvCxnSpPr>
        <p:spPr>
          <a:xfrm>
            <a:off x="4540025" y="3908041"/>
            <a:ext cx="912420" cy="261118"/>
          </a:xfrm>
          <a:prstGeom prst="curvedConnector3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Curved Connector 73"/>
          <p:cNvCxnSpPr/>
          <p:nvPr/>
        </p:nvCxnSpPr>
        <p:spPr>
          <a:xfrm>
            <a:off x="4495800" y="5334000"/>
            <a:ext cx="652799" cy="228600"/>
          </a:xfrm>
          <a:prstGeom prst="curvedConnector3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5" name="TextBox 74"/>
          <p:cNvSpPr txBox="1"/>
          <p:nvPr/>
        </p:nvSpPr>
        <p:spPr>
          <a:xfrm>
            <a:off x="4572000" y="762000"/>
            <a:ext cx="78185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1600" dirty="0" smtClean="0">
                <a:latin typeface="NikoshBAN" pitchFamily="2" charset="0"/>
                <a:cs typeface="NikoshBAN" pitchFamily="2" charset="0"/>
              </a:rPr>
              <a:t>৬৬</a:t>
            </a:r>
            <a:r>
              <a:rPr lang="en-US" sz="1600" dirty="0" smtClean="0">
                <a:latin typeface="NikoshBAN" pitchFamily="2" charset="0"/>
                <a:cs typeface="NikoshBAN" pitchFamily="2" charset="0"/>
              </a:rPr>
              <a:t>.</a:t>
            </a:r>
            <a:r>
              <a:rPr lang="bn-IN" sz="1600" dirty="0" smtClean="0">
                <a:latin typeface="NikoshBAN" pitchFamily="2" charset="0"/>
                <a:cs typeface="NikoshBAN" pitchFamily="2" charset="0"/>
              </a:rPr>
              <a:t>৫</a:t>
            </a:r>
            <a:endParaRPr lang="en-US" sz="1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6" name="TextBox 75"/>
          <p:cNvSpPr txBox="1"/>
          <p:nvPr/>
        </p:nvSpPr>
        <p:spPr>
          <a:xfrm>
            <a:off x="4572000" y="5986046"/>
            <a:ext cx="78185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1600" dirty="0" smtClean="0">
                <a:latin typeface="NikoshBAN" pitchFamily="2" charset="0"/>
                <a:cs typeface="NikoshBAN" pitchFamily="2" charset="0"/>
              </a:rPr>
              <a:t>৬৬</a:t>
            </a:r>
            <a:r>
              <a:rPr lang="en-US" sz="1600" dirty="0" smtClean="0">
                <a:latin typeface="NikoshBAN" pitchFamily="2" charset="0"/>
                <a:cs typeface="NikoshBAN" pitchFamily="2" charset="0"/>
              </a:rPr>
              <a:t>.</a:t>
            </a:r>
            <a:r>
              <a:rPr lang="bn-IN" sz="1600" dirty="0" smtClean="0">
                <a:latin typeface="NikoshBAN" pitchFamily="2" charset="0"/>
                <a:cs typeface="NikoshBAN" pitchFamily="2" charset="0"/>
              </a:rPr>
              <a:t>৫</a:t>
            </a:r>
            <a:endParaRPr lang="en-US" sz="1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7" name="TextBox 76"/>
          <p:cNvSpPr txBox="1"/>
          <p:nvPr/>
        </p:nvSpPr>
        <p:spPr>
          <a:xfrm>
            <a:off x="5181600" y="2678668"/>
            <a:ext cx="9342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dirty="0" smtClean="0">
                <a:latin typeface="NikoshBAN" pitchFamily="2" charset="0"/>
                <a:cs typeface="NikoshBAN" pitchFamily="2" charset="0"/>
              </a:rPr>
              <a:t>২৩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.</a:t>
            </a:r>
            <a:r>
              <a:rPr lang="bn-IN" dirty="0" smtClean="0">
                <a:latin typeface="NikoshBAN" pitchFamily="2" charset="0"/>
                <a:cs typeface="NikoshBAN" pitchFamily="2" charset="0"/>
              </a:rPr>
              <a:t>৫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8" name="TextBox 77"/>
          <p:cNvSpPr txBox="1"/>
          <p:nvPr/>
        </p:nvSpPr>
        <p:spPr>
          <a:xfrm>
            <a:off x="5237944" y="4278868"/>
            <a:ext cx="9342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dirty="0" smtClean="0">
                <a:latin typeface="NikoshBAN" pitchFamily="2" charset="0"/>
                <a:cs typeface="NikoshBAN" pitchFamily="2" charset="0"/>
              </a:rPr>
              <a:t>২৩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.</a:t>
            </a:r>
            <a:r>
              <a:rPr lang="bn-IN" dirty="0" smtClean="0">
                <a:latin typeface="NikoshBAN" pitchFamily="2" charset="0"/>
                <a:cs typeface="NikoshBAN" pitchFamily="2" charset="0"/>
              </a:rPr>
              <a:t>৫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9" name="Oval 78"/>
          <p:cNvSpPr/>
          <p:nvPr/>
        </p:nvSpPr>
        <p:spPr>
          <a:xfrm flipV="1">
            <a:off x="5181600" y="820830"/>
            <a:ext cx="76200" cy="9357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" name="Oval 79"/>
          <p:cNvSpPr/>
          <p:nvPr/>
        </p:nvSpPr>
        <p:spPr>
          <a:xfrm flipV="1">
            <a:off x="5867400" y="2725830"/>
            <a:ext cx="76200" cy="9357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Oval 80"/>
          <p:cNvSpPr/>
          <p:nvPr/>
        </p:nvSpPr>
        <p:spPr>
          <a:xfrm flipV="1">
            <a:off x="5867400" y="4326030"/>
            <a:ext cx="76200" cy="9357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" name="Oval 81"/>
          <p:cNvSpPr/>
          <p:nvPr/>
        </p:nvSpPr>
        <p:spPr>
          <a:xfrm flipV="1">
            <a:off x="5105400" y="6002430"/>
            <a:ext cx="76200" cy="9357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3" name="TextBox 82"/>
          <p:cNvSpPr txBox="1"/>
          <p:nvPr/>
        </p:nvSpPr>
        <p:spPr>
          <a:xfrm>
            <a:off x="3810000" y="759023"/>
            <a:ext cx="1143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1400" dirty="0" smtClean="0">
                <a:latin typeface="NikoshBAN" pitchFamily="2" charset="0"/>
                <a:cs typeface="NikoshBAN" pitchFamily="2" charset="0"/>
              </a:rPr>
              <a:t>মেরু অঞ্চল</a:t>
            </a:r>
            <a:endParaRPr lang="en-US" sz="1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4" name="TextBox 83"/>
          <p:cNvSpPr txBox="1"/>
          <p:nvPr/>
        </p:nvSpPr>
        <p:spPr>
          <a:xfrm>
            <a:off x="3810000" y="6019800"/>
            <a:ext cx="1143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1400" dirty="0" smtClean="0">
                <a:latin typeface="NikoshBAN" pitchFamily="2" charset="0"/>
                <a:cs typeface="NikoshBAN" pitchFamily="2" charset="0"/>
              </a:rPr>
              <a:t>মেরু অঞ্চল</a:t>
            </a:r>
            <a:endParaRPr lang="en-US" sz="1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5" name="TextBox 84"/>
          <p:cNvSpPr txBox="1"/>
          <p:nvPr/>
        </p:nvSpPr>
        <p:spPr>
          <a:xfrm rot="20827458">
            <a:off x="1273006" y="1274585"/>
            <a:ext cx="1219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1600" dirty="0" smtClean="0">
                <a:latin typeface="NikoshBAN" pitchFamily="2" charset="0"/>
                <a:cs typeface="NikoshBAN" pitchFamily="2" charset="0"/>
              </a:rPr>
              <a:t>উচ্চ অক্ষাংশ </a:t>
            </a:r>
            <a:endParaRPr lang="en-US" sz="1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6" name="TextBox 85"/>
          <p:cNvSpPr txBox="1"/>
          <p:nvPr/>
        </p:nvSpPr>
        <p:spPr>
          <a:xfrm rot="20827458">
            <a:off x="6804194" y="5389385"/>
            <a:ext cx="1219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1600" dirty="0" smtClean="0">
                <a:latin typeface="NikoshBAN" pitchFamily="2" charset="0"/>
                <a:cs typeface="NikoshBAN" pitchFamily="2" charset="0"/>
              </a:rPr>
              <a:t>উচ্চ অক্ষাংশ </a:t>
            </a:r>
            <a:endParaRPr lang="en-US" sz="1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7" name="TextBox 86"/>
          <p:cNvSpPr txBox="1"/>
          <p:nvPr/>
        </p:nvSpPr>
        <p:spPr>
          <a:xfrm rot="20289574">
            <a:off x="517397" y="2071288"/>
            <a:ext cx="14478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1600" dirty="0" smtClean="0">
                <a:latin typeface="NikoshBAN" pitchFamily="2" charset="0"/>
                <a:cs typeface="NikoshBAN" pitchFamily="2" charset="0"/>
              </a:rPr>
              <a:t>মধ্য অক্ষাংশ </a:t>
            </a:r>
            <a:endParaRPr lang="en-US" sz="1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8" name="TextBox 87"/>
          <p:cNvSpPr txBox="1"/>
          <p:nvPr/>
        </p:nvSpPr>
        <p:spPr>
          <a:xfrm rot="20289574">
            <a:off x="8066184" y="4676758"/>
            <a:ext cx="14478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1600" dirty="0" smtClean="0">
                <a:latin typeface="NikoshBAN" pitchFamily="2" charset="0"/>
                <a:cs typeface="NikoshBAN" pitchFamily="2" charset="0"/>
              </a:rPr>
              <a:t>মধ্য অক্ষাংশ </a:t>
            </a:r>
            <a:endParaRPr lang="en-US" sz="1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9" name="TextBox 88"/>
          <p:cNvSpPr txBox="1"/>
          <p:nvPr/>
        </p:nvSpPr>
        <p:spPr>
          <a:xfrm rot="20681359">
            <a:off x="20358" y="2991566"/>
            <a:ext cx="1371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1600" dirty="0" smtClean="0">
                <a:latin typeface="NikoshBAN" pitchFamily="2" charset="0"/>
                <a:cs typeface="NikoshBAN" pitchFamily="2" charset="0"/>
              </a:rPr>
              <a:t>নিম্ন অক্ষাংশ</a:t>
            </a:r>
            <a:endParaRPr lang="en-US" sz="1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0" name="TextBox 89"/>
          <p:cNvSpPr txBox="1"/>
          <p:nvPr/>
        </p:nvSpPr>
        <p:spPr>
          <a:xfrm rot="20681359">
            <a:off x="8742642" y="3905966"/>
            <a:ext cx="1371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1600" dirty="0" smtClean="0">
                <a:latin typeface="NikoshBAN" pitchFamily="2" charset="0"/>
                <a:cs typeface="NikoshBAN" pitchFamily="2" charset="0"/>
              </a:rPr>
              <a:t>নিম্ন অক্ষাংশ</a:t>
            </a:r>
            <a:endParaRPr lang="en-US" sz="1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1" name="Oval 90"/>
          <p:cNvSpPr/>
          <p:nvPr/>
        </p:nvSpPr>
        <p:spPr>
          <a:xfrm flipV="1">
            <a:off x="8229600" y="4271333"/>
            <a:ext cx="104775" cy="148267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53952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4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0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7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6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8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4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0" presetID="22" presetClass="entr" presetSubtype="4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2" dur="2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3" presetID="22" presetClass="entr" presetSubtype="4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5" dur="2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6" presetID="22" presetClass="entr" presetSubtype="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8" dur="2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9" presetID="22" presetClass="entr" presetSubtype="4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1" dur="2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2" presetID="22" presetClass="entr" presetSubtype="4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4" dur="2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5" presetID="22" presetClass="entr" presetSubtype="4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7" dur="2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8" presetID="22" presetClass="entr" presetSubtype="4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0" dur="2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1" presetID="22" presetClass="entr" presetSubtype="4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3" dur="2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4" presetID="22" presetClass="entr" presetSubtype="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6" dur="2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7" presetID="22" presetClass="entr" presetSubtype="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9" dur="2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0" presetID="22" presetClass="entr" presetSubtype="4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2" dur="2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>
                      <p:stCondLst>
                        <p:cond delay="indefinite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1" fill="hold">
                      <p:stCondLst>
                        <p:cond delay="indefinite"/>
                      </p:stCondLst>
                      <p:childTnLst>
                        <p:par>
                          <p:cTn id="182" fill="hold">
                            <p:stCondLst>
                              <p:cond delay="0"/>
                            </p:stCondLst>
                            <p:childTnLst>
                              <p:par>
                                <p:cTn id="18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8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3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6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9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2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5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2" fill="hold">
                      <p:stCondLst>
                        <p:cond delay="indefinite"/>
                      </p:stCondLst>
                      <p:childTnLst>
                        <p:par>
                          <p:cTn id="223" fill="hold">
                            <p:stCondLst>
                              <p:cond delay="0"/>
                            </p:stCondLst>
                            <p:childTnLst>
                              <p:par>
                                <p:cTn id="22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6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7" fill="hold">
                      <p:stCondLst>
                        <p:cond delay="indefinite"/>
                      </p:stCondLst>
                      <p:childTnLst>
                        <p:par>
                          <p:cTn id="228" fill="hold">
                            <p:stCondLst>
                              <p:cond delay="0"/>
                            </p:stCondLst>
                            <p:childTnLst>
                              <p:par>
                                <p:cTn id="22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2" fill="hold">
                      <p:stCondLst>
                        <p:cond delay="indefinite"/>
                      </p:stCondLst>
                      <p:childTnLst>
                        <p:par>
                          <p:cTn id="233" fill="hold">
                            <p:stCondLst>
                              <p:cond delay="0"/>
                            </p:stCondLst>
                            <p:childTnLst>
                              <p:par>
                                <p:cTn id="23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6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7" presetID="22" presetClass="entr" presetSubtype="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9" dur="2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0" presetID="22" presetClass="entr" presetSubtype="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2" dur="2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3" presetID="22" presetClass="entr" presetSubtype="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5" dur="2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6" presetID="22" presetClass="entr" presetSubtype="4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8" dur="2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9" presetID="22" presetClass="entr" presetSubtype="4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1" dur="2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2" presetID="22" presetClass="entr" presetSubtype="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4" dur="2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5" presetID="22" presetClass="entr" presetSubtype="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7" dur="2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8" presetID="22" presetClass="entr" presetSubtype="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0" dur="2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1" presetID="22" presetClass="entr" presetSubtype="4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3" dur="2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4" fill="hold">
                      <p:stCondLst>
                        <p:cond delay="indefinite"/>
                      </p:stCondLst>
                      <p:childTnLst>
                        <p:par>
                          <p:cTn id="265" fill="hold">
                            <p:stCondLst>
                              <p:cond delay="0"/>
                            </p:stCondLst>
                            <p:childTnLst>
                              <p:par>
                                <p:cTn id="26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8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1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35" grpId="0"/>
      <p:bldP spid="36" grpId="0" animBg="1"/>
      <p:bldP spid="37" grpId="0"/>
      <p:bldP spid="38" grpId="0" animBg="1"/>
      <p:bldP spid="39" grpId="0" animBg="1"/>
      <p:bldP spid="40" grpId="0"/>
      <p:bldP spid="41" grpId="0" animBg="1"/>
      <p:bldP spid="42" grpId="0" animBg="1"/>
      <p:bldP spid="43" grpId="0" animBg="1"/>
      <p:bldP spid="44" grpId="0" animBg="1"/>
      <p:bldP spid="46" grpId="0"/>
      <p:bldP spid="47" grpId="0"/>
      <p:bldP spid="48" grpId="0" animBg="1"/>
      <p:bldP spid="49" grpId="0"/>
      <p:bldP spid="50" grpId="0" animBg="1"/>
      <p:bldP spid="51" grpId="0"/>
      <p:bldP spid="52" grpId="0"/>
      <p:bldP spid="53" grpId="0" animBg="1"/>
      <p:bldP spid="54" grpId="0" animBg="1"/>
      <p:bldP spid="75" grpId="0"/>
      <p:bldP spid="76" grpId="0"/>
      <p:bldP spid="77" grpId="0"/>
      <p:bldP spid="78" grpId="0"/>
      <p:bldP spid="79" grpId="0" animBg="1"/>
      <p:bldP spid="80" grpId="0" animBg="1"/>
      <p:bldP spid="81" grpId="0" animBg="1"/>
      <p:bldP spid="82" grpId="0" animBg="1"/>
      <p:bldP spid="83" grpId="0"/>
      <p:bldP spid="84" grpId="0"/>
      <p:bldP spid="85" grpId="0"/>
      <p:bldP spid="86" grpId="0"/>
      <p:bldP spid="87" grpId="0"/>
      <p:bldP spid="88" grpId="0"/>
      <p:bldP spid="89" grpId="0"/>
      <p:bldP spid="90" grpId="0"/>
      <p:bldP spid="91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5800" y="685800"/>
            <a:ext cx="7696200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138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latin typeface="NikoshBAN" pitchFamily="2" charset="0"/>
                <a:cs typeface="NikoshBAN" pitchFamily="2" charset="0"/>
              </a:rPr>
              <a:t>বাড়ির কাজ </a:t>
            </a:r>
            <a:endParaRPr lang="en-US" sz="13800" b="1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85800" y="2590800"/>
            <a:ext cx="77724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একটি জাহাজ কোন এক সমুদ্র বন্দর থেকে রওনা দিল । বেশ অনেক দিন পর দেখা গেল সেই জাহাজটি ঘুরে একই স্থানে ফিরে এসেছে।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জাহাজটি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কি কারনে একই স্থানে </a:t>
            </a:r>
            <a:r>
              <a:rPr lang="bn-IN" sz="3200" dirty="0">
                <a:latin typeface="NikoshBAN" pitchFamily="2" charset="0"/>
                <a:cs typeface="NikoshBAN" pitchFamily="2" charset="0"/>
              </a:rPr>
              <a:t>ফিরে 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এসেছে তোমার যুক্তিতে বিশ্লেষণ কর 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(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প্রমাণ সহ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)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। 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86200"/>
            <a:ext cx="9144001" cy="2819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79638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-9805852" y="1219200"/>
            <a:ext cx="9481460" cy="5105400"/>
            <a:chOff x="-1352401" y="212799"/>
            <a:chExt cx="10343410" cy="6111801"/>
          </a:xfrm>
        </p:grpSpPr>
        <p:sp>
          <p:nvSpPr>
            <p:cNvPr id="6" name="TextBox 5"/>
            <p:cNvSpPr txBox="1"/>
            <p:nvPr/>
          </p:nvSpPr>
          <p:spPr>
            <a:xfrm>
              <a:off x="609009" y="1477086"/>
              <a:ext cx="8382000" cy="37702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bn-IN" sz="23900" b="1" dirty="0" smtClean="0">
                  <a:ln w="10541" cmpd="sng">
                    <a:solidFill>
                      <a:srgbClr val="7D7D7D">
                        <a:tint val="100000"/>
                        <a:shade val="100000"/>
                        <a:satMod val="110000"/>
                      </a:srgbClr>
                    </a:solidFill>
                    <a:prstDash val="solid"/>
                  </a:ln>
                  <a:latin typeface="NikoshBAN" pitchFamily="2" charset="0"/>
                  <a:cs typeface="NikoshBAN" pitchFamily="2" charset="0"/>
                </a:rPr>
                <a:t>ধন্যবাদ</a:t>
              </a:r>
              <a:r>
                <a:rPr lang="bn-IN" sz="23900" dirty="0" smtClean="0">
                  <a:latin typeface="NikoshBAN" pitchFamily="2" charset="0"/>
                  <a:cs typeface="NikoshBAN" pitchFamily="2" charset="0"/>
                </a:rPr>
                <a:t> </a:t>
              </a:r>
              <a:endParaRPr lang="en-US" sz="23900" dirty="0">
                <a:latin typeface="NikoshBAN" pitchFamily="2" charset="0"/>
                <a:cs typeface="NikoshBAN" pitchFamily="2" charset="0"/>
              </a:endParaRPr>
            </a:p>
          </p:txBody>
        </p:sp>
        <p:grpSp>
          <p:nvGrpSpPr>
            <p:cNvPr id="7" name="Group 6"/>
            <p:cNvGrpSpPr/>
            <p:nvPr/>
          </p:nvGrpSpPr>
          <p:grpSpPr>
            <a:xfrm flipH="1">
              <a:off x="-1352401" y="212799"/>
              <a:ext cx="2859507" cy="6111801"/>
              <a:chOff x="6324600" y="136599"/>
              <a:chExt cx="2859507" cy="6111801"/>
            </a:xfrm>
          </p:grpSpPr>
          <p:grpSp>
            <p:nvGrpSpPr>
              <p:cNvPr id="8" name="Group 7"/>
              <p:cNvGrpSpPr/>
              <p:nvPr/>
            </p:nvGrpSpPr>
            <p:grpSpPr>
              <a:xfrm>
                <a:off x="6324600" y="136599"/>
                <a:ext cx="2468344" cy="4016964"/>
                <a:chOff x="6454305" y="228600"/>
                <a:chExt cx="2468344" cy="4016964"/>
              </a:xfrm>
            </p:grpSpPr>
            <p:sp>
              <p:nvSpPr>
                <p:cNvPr id="12" name="Oval 11"/>
                <p:cNvSpPr/>
                <p:nvPr/>
              </p:nvSpPr>
              <p:spPr>
                <a:xfrm>
                  <a:off x="6781800" y="228600"/>
                  <a:ext cx="1447800" cy="1524000"/>
                </a:xfrm>
                <a:prstGeom prst="ellipse">
                  <a:avLst/>
                </a:prstGeom>
                <a:solidFill>
                  <a:srgbClr val="00B0F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" name="Block Arc 12"/>
                <p:cNvSpPr/>
                <p:nvPr/>
              </p:nvSpPr>
              <p:spPr>
                <a:xfrm rot="4545709">
                  <a:off x="6593497" y="1916411"/>
                  <a:ext cx="2661720" cy="1996585"/>
                </a:xfrm>
                <a:prstGeom prst="blockArc">
                  <a:avLst>
                    <a:gd name="adj1" fmla="val 10398674"/>
                    <a:gd name="adj2" fmla="val 0"/>
                    <a:gd name="adj3" fmla="val 25000"/>
                  </a:avLst>
                </a:prstGeom>
                <a:solidFill>
                  <a:srgbClr val="00B0F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4" name="Flowchart: Process 13"/>
                <p:cNvSpPr/>
                <p:nvPr/>
              </p:nvSpPr>
              <p:spPr>
                <a:xfrm rot="19372576">
                  <a:off x="6454305" y="2206674"/>
                  <a:ext cx="1317027" cy="367046"/>
                </a:xfrm>
                <a:prstGeom prst="flowChartProcess">
                  <a:avLst/>
                </a:prstGeom>
                <a:solidFill>
                  <a:srgbClr val="00B0F0"/>
                </a:solidFill>
                <a:ln>
                  <a:solidFill>
                    <a:srgbClr val="00B0F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9" name="Flowchart: Process 8"/>
              <p:cNvSpPr/>
              <p:nvPr/>
            </p:nvSpPr>
            <p:spPr>
              <a:xfrm rot="15253235">
                <a:off x="7276974" y="4794207"/>
                <a:ext cx="2514600" cy="393786"/>
              </a:xfrm>
              <a:prstGeom prst="flowChartProcess">
                <a:avLst/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" name="Flowchart: Process 9"/>
              <p:cNvSpPr/>
              <p:nvPr/>
            </p:nvSpPr>
            <p:spPr>
              <a:xfrm rot="2264348">
                <a:off x="7190137" y="4495820"/>
                <a:ext cx="1993970" cy="381001"/>
              </a:xfrm>
              <a:prstGeom prst="flowChartProcess">
                <a:avLst/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" name="Flowchart: Process 10"/>
              <p:cNvSpPr/>
              <p:nvPr/>
            </p:nvSpPr>
            <p:spPr>
              <a:xfrm rot="8963847">
                <a:off x="7526073" y="3706033"/>
                <a:ext cx="631711" cy="403799"/>
              </a:xfrm>
              <a:prstGeom prst="flowChartProcess">
                <a:avLst/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1609842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1.0625 -0.00556 " pathEditMode="relative" rAng="0" ptsTypes="AA">
                                      <p:cBhvr>
                                        <p:cTn id="6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3125" y="-2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76400" y="30480"/>
            <a:ext cx="5181600" cy="4419600"/>
          </a:xfrm>
          <a:prstGeom prst="rect">
            <a:avLst/>
          </a:prstGeom>
          <a:noFill/>
        </p:spPr>
        <p:txBody>
          <a:bodyPr wrap="square" rtlCol="0">
            <a:prstTxWarp prst="textButtonPour">
              <a:avLst>
                <a:gd name="adj1" fmla="val 10586418"/>
                <a:gd name="adj2" fmla="val 49481"/>
              </a:avLst>
            </a:prstTxWarp>
            <a:spAutoFit/>
          </a:bodyPr>
          <a:lstStyle/>
          <a:p>
            <a:pPr algn="ctr"/>
            <a:r>
              <a:rPr lang="bn-BD" sz="96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effectLst>
                  <a:outerShdw blurRad="50800" algn="tl" rotWithShape="0">
                    <a:srgbClr val="000000"/>
                  </a:outerShdw>
                </a:effectLst>
                <a:latin typeface="NikoshBAN" pitchFamily="2" charset="0"/>
                <a:cs typeface="NikoshBAN" pitchFamily="2" charset="0"/>
              </a:rPr>
              <a:t>উপস্থাপনায়</a:t>
            </a:r>
            <a:r>
              <a:rPr lang="bn-BD" sz="72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7200" dirty="0">
              <a:latin typeface="NikoshBAN" pitchFamily="2" charset="0"/>
              <a:cs typeface="NikoshBAN" pitchFamily="2" charset="0"/>
            </a:endParaRPr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3842086132"/>
              </p:ext>
            </p:extLst>
          </p:nvPr>
        </p:nvGraphicFramePr>
        <p:xfrm>
          <a:off x="1219200" y="4488543"/>
          <a:ext cx="7162800" cy="21911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2681461081"/>
              </p:ext>
            </p:extLst>
          </p:nvPr>
        </p:nvGraphicFramePr>
        <p:xfrm>
          <a:off x="4270829" y="2231571"/>
          <a:ext cx="3276600" cy="2819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pic>
        <p:nvPicPr>
          <p:cNvPr id="5" name="Picture 4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2571" y="2231571"/>
            <a:ext cx="2895600" cy="2743200"/>
          </a:xfrm>
          <a:prstGeom prst="roundRect">
            <a:avLst>
              <a:gd name="adj" fmla="val 11290"/>
            </a:avLst>
          </a:prstGeom>
          <a:ln w="38100">
            <a:solidFill>
              <a:schemeClr val="bg1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40771687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0FFE0B3F-4F30-4775-B9F4-1540783E896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graphicEl>
                                              <a:dgm id="{0FFE0B3F-4F30-4775-B9F4-1540783E896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8E874729-BFE5-4AC0-A4D6-1C7472F2F41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graphicEl>
                                              <a:dgm id="{8E874729-BFE5-4AC0-A4D6-1C7472F2F41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0FD202A8-6F81-4E89-BBE2-4BA3914BEB6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graphicEl>
                                              <a:dgm id="{0FD202A8-6F81-4E89-BBE2-4BA3914BEB6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24BCB359-07E8-4162-9400-215B341F82E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">
                                            <p:graphicEl>
                                              <a:dgm id="{24BCB359-07E8-4162-9400-215B341F82E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Sub>
          <a:bldDgm bld="one"/>
        </p:bldSub>
      </p:bldGraphic>
      <p:bldGraphic spid="4" grpId="0">
        <p:bldAsOne/>
      </p:bldGraphic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9400" y="1981201"/>
            <a:ext cx="3541486" cy="4571999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609600" y="15240"/>
            <a:ext cx="7411357" cy="68275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prstTxWarp prst="textArchUpPour">
              <a:avLst/>
            </a:prstTxWarp>
            <a:spAutoFit/>
          </a:bodyPr>
          <a:lstStyle/>
          <a:p>
            <a:pPr algn="ctr"/>
            <a:r>
              <a:rPr lang="bn-BD" sz="138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effectLst>
                  <a:outerShdw blurRad="50800" algn="tl" rotWithShape="0">
                    <a:srgbClr val="000000"/>
                  </a:outerShdw>
                </a:effectLst>
              </a:rPr>
              <a:t>পাঠ</a:t>
            </a:r>
            <a:r>
              <a:rPr lang="bn-BD" sz="13800" dirty="0" smtClean="0"/>
              <a:t> </a:t>
            </a:r>
            <a:r>
              <a:rPr lang="bn-BD" sz="138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পরিচিতি</a:t>
            </a:r>
            <a:r>
              <a:rPr lang="bn-BD" sz="13800" dirty="0" smtClean="0">
                <a:solidFill>
                  <a:srgbClr val="0070C0"/>
                </a:solidFill>
              </a:rPr>
              <a:t> </a:t>
            </a:r>
            <a:endParaRPr lang="en-US" sz="13800" dirty="0">
              <a:solidFill>
                <a:srgbClr val="0070C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048000" y="3429000"/>
            <a:ext cx="331288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800" b="1" dirty="0" smtClean="0">
                <a:latin typeface="NikoshBAN" pitchFamily="2" charset="0"/>
                <a:cs typeface="NikoshBAN" pitchFamily="2" charset="0"/>
              </a:rPr>
              <a:t>অধ্যায় </a:t>
            </a:r>
            <a:r>
              <a:rPr lang="en-US" sz="4800" b="1" dirty="0" smtClean="0">
                <a:latin typeface="NikoshBAN" pitchFamily="2" charset="0"/>
                <a:cs typeface="NikoshBAN" pitchFamily="2" charset="0"/>
              </a:rPr>
              <a:t>-</a:t>
            </a:r>
            <a:r>
              <a:rPr lang="bn-BD" sz="4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4800" b="1" dirty="0" smtClean="0">
                <a:latin typeface="NikoshBAN" pitchFamily="2" charset="0"/>
                <a:cs typeface="NikoshBAN" pitchFamily="2" charset="0"/>
              </a:rPr>
              <a:t>২য়  </a:t>
            </a:r>
            <a:r>
              <a:rPr lang="bn-BD" sz="4800" b="1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4800" b="1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9402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7980" y="2512251"/>
            <a:ext cx="1981200" cy="19050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extBox 2"/>
          <p:cNvSpPr txBox="1"/>
          <p:nvPr/>
        </p:nvSpPr>
        <p:spPr>
          <a:xfrm>
            <a:off x="3979980" y="3303205"/>
            <a:ext cx="45998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সূর্য </a:t>
            </a:r>
            <a:endParaRPr lang="en-US" sz="20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4703230" y="1295400"/>
            <a:ext cx="1621370" cy="1143000"/>
            <a:chOff x="4628374" y="1066800"/>
            <a:chExt cx="1621370" cy="1143000"/>
          </a:xfrm>
        </p:grpSpPr>
        <p:sp>
          <p:nvSpPr>
            <p:cNvPr id="5" name="Oval 4"/>
            <p:cNvSpPr/>
            <p:nvPr/>
          </p:nvSpPr>
          <p:spPr>
            <a:xfrm rot="15460743">
              <a:off x="4629154" y="1473212"/>
              <a:ext cx="335399" cy="33696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57800" y="1066800"/>
              <a:ext cx="991944" cy="1143000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</p:spPr>
        </p:pic>
      </p:grpSp>
    </p:spTree>
    <p:extLst>
      <p:ext uri="{BB962C8B-B14F-4D97-AF65-F5344CB8AC3E}">
        <p14:creationId xmlns:p14="http://schemas.microsoft.com/office/powerpoint/2010/main" val="27501853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841 0.034 C 0.09862 0.16559 0.08316 0.36055 -0.01684 0.4704 C -0.11736 0.57863 -0.26354 0.56013 -0.34496 0.42692 C -0.42517 0.29603 -0.40972 0.10084 -0.30989 -0.00763 C -0.20937 -0.11679 -0.0625 -0.09898 0.01841 0.034 Z " pathEditMode="relative" rAng="3050952" ptsTypes="fffff">
                                      <p:cBhvr>
                                        <p:cTn id="6" dur="2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125" y="19681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" dur="2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" dur="2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" dur="2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990600" y="609600"/>
            <a:ext cx="7239000" cy="2895600"/>
          </a:xfrm>
          <a:prstGeom prst="rect">
            <a:avLst/>
          </a:prstGeom>
          <a:noFill/>
        </p:spPr>
        <p:txBody>
          <a:bodyPr wrap="square" rtlCol="0">
            <a:prstTxWarp prst="textArchUpPour">
              <a:avLst/>
            </a:prstTxWarp>
            <a:spAutoFit/>
          </a:bodyPr>
          <a:lstStyle/>
          <a:p>
            <a:pPr algn="ctr"/>
            <a:r>
              <a:rPr lang="bn-IN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NikoshBAN" pitchFamily="2" charset="0"/>
                <a:cs typeface="NikoshBAN" pitchFamily="2" charset="0"/>
              </a:rPr>
              <a:t>পাঠশিরোনাম</a:t>
            </a:r>
            <a:r>
              <a:rPr lang="bn-IN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2362200" y="2209800"/>
            <a:ext cx="4495799" cy="4191000"/>
          </a:xfrm>
          <a:prstGeom prst="rect">
            <a:avLst/>
          </a:prstGeom>
        </p:spPr>
        <p:txBody>
          <a:bodyPr wrap="none" numCol="1">
            <a:prstTxWarp prst="textCirclePour">
              <a:avLst/>
            </a:prstTxWarp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IN" sz="123400" b="1" u="sng" dirty="0" smtClean="0">
                <a:ln/>
                <a:latin typeface="NikoshBAN" pitchFamily="2" charset="0"/>
                <a:cs typeface="NikoshBAN" pitchFamily="2" charset="0"/>
              </a:rPr>
              <a:t>আহ্নিক গতির ফল। </a:t>
            </a:r>
            <a:endParaRPr lang="en-US" b="1" dirty="0">
              <a:ln/>
              <a:solidFill>
                <a:schemeClr val="accent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75781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6" dur="3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17174" y="0"/>
            <a:ext cx="39624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IN" sz="7200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72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43000"/>
            <a:ext cx="838200" cy="66978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133600"/>
            <a:ext cx="762000" cy="6858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TextBox 3"/>
          <p:cNvSpPr txBox="1"/>
          <p:nvPr/>
        </p:nvSpPr>
        <p:spPr>
          <a:xfrm>
            <a:off x="609600" y="1143000"/>
            <a:ext cx="838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tabLst>
                <a:tab pos="117475" algn="l"/>
              </a:tabLst>
            </a:pPr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দিন রাত্রি সংঘটিত হওয়ার কারণ ব্যাখ্যা করতে পারবে।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09600" y="2133600"/>
            <a:ext cx="8153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নিরক্ষরেখা থেকে মেরু অঞ্চলের দিকে আবর্তনের গতি বেগ ক্রমশ কমতে থাকার কারণ বর্ণনা করতে পারবে। 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4267200"/>
            <a:ext cx="762000" cy="6858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TextBox 7"/>
          <p:cNvSpPr txBox="1"/>
          <p:nvPr/>
        </p:nvSpPr>
        <p:spPr>
          <a:xfrm>
            <a:off x="609600" y="4114800"/>
            <a:ext cx="81534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পৃথিবীর বায়ুপ্রবাহ ও সমুদ্রস্রোত উত্তর গোলার্ধে ডান দিকে এবং দক্ষিণ গোলার্ধে বাম দিকে বেঁকে যাওয়ার কারণ বিশ্লেষণ করতে পারবে।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0643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2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0" y="2042303"/>
            <a:ext cx="2286000" cy="275829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grpSp>
        <p:nvGrpSpPr>
          <p:cNvPr id="29" name="Group 28"/>
          <p:cNvGrpSpPr/>
          <p:nvPr/>
        </p:nvGrpSpPr>
        <p:grpSpPr>
          <a:xfrm>
            <a:off x="1130173" y="2223801"/>
            <a:ext cx="2603627" cy="2957799"/>
            <a:chOff x="3035173" y="2223801"/>
            <a:chExt cx="2603627" cy="2957799"/>
          </a:xfrm>
        </p:grpSpPr>
        <p:sp>
          <p:nvSpPr>
            <p:cNvPr id="30" name="Block Arc 29"/>
            <p:cNvSpPr/>
            <p:nvPr/>
          </p:nvSpPr>
          <p:spPr>
            <a:xfrm rot="16469327">
              <a:off x="2972320" y="2286654"/>
              <a:ext cx="2379389" cy="2253683"/>
            </a:xfrm>
            <a:prstGeom prst="blockArc">
              <a:avLst>
                <a:gd name="adj1" fmla="val 9829893"/>
                <a:gd name="adj2" fmla="val 547310"/>
                <a:gd name="adj3" fmla="val 9203"/>
              </a:avLst>
            </a:prstGeom>
            <a:solidFill>
              <a:srgbClr val="0070C0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1" name="Flowchart: Connector 30"/>
            <p:cNvSpPr/>
            <p:nvPr/>
          </p:nvSpPr>
          <p:spPr>
            <a:xfrm>
              <a:off x="3505200" y="4548994"/>
              <a:ext cx="2133600" cy="632606"/>
            </a:xfrm>
            <a:prstGeom prst="flowChartConnector">
              <a:avLst/>
            </a:prstGeom>
            <a:solidFill>
              <a:srgbClr val="0070C0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32" name="Picture 3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5354" y="2362200"/>
            <a:ext cx="1752687" cy="189934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3" name="Picture 32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4306" b="68194" l="35313" r="7437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-13143" t="2094" r="47667" b="22573"/>
          <a:stretch/>
        </p:blipFill>
        <p:spPr>
          <a:xfrm rot="19742796">
            <a:off x="-3122564" y="1718531"/>
            <a:ext cx="5954160" cy="4860521"/>
          </a:xfrm>
          <a:prstGeom prst="ellipse">
            <a:avLst/>
          </a:prstGeom>
        </p:spPr>
      </p:pic>
      <p:cxnSp>
        <p:nvCxnSpPr>
          <p:cNvPr id="34" name="Straight Connector 33"/>
          <p:cNvCxnSpPr/>
          <p:nvPr/>
        </p:nvCxnSpPr>
        <p:spPr>
          <a:xfrm flipH="1" flipV="1">
            <a:off x="3200402" y="2672659"/>
            <a:ext cx="4001628" cy="451542"/>
          </a:xfrm>
          <a:prstGeom prst="line">
            <a:avLst/>
          </a:prstGeom>
          <a:ln w="76200">
            <a:solidFill>
              <a:srgbClr val="FFFF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 flipH="1" flipV="1">
            <a:off x="3585795" y="2907268"/>
            <a:ext cx="3505200" cy="228600"/>
          </a:xfrm>
          <a:prstGeom prst="line">
            <a:avLst/>
          </a:prstGeom>
          <a:ln w="76200">
            <a:solidFill>
              <a:srgbClr val="FFFF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 flipH="1" flipV="1">
            <a:off x="3733800" y="3276600"/>
            <a:ext cx="3352800" cy="47342"/>
          </a:xfrm>
          <a:prstGeom prst="line">
            <a:avLst/>
          </a:prstGeom>
          <a:ln w="76200">
            <a:solidFill>
              <a:srgbClr val="FFFF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 flipH="1">
            <a:off x="3657600" y="3505200"/>
            <a:ext cx="3352797" cy="240268"/>
          </a:xfrm>
          <a:prstGeom prst="line">
            <a:avLst/>
          </a:prstGeom>
          <a:ln w="76200">
            <a:solidFill>
              <a:srgbClr val="FFFF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 flipH="1">
            <a:off x="3200402" y="3406514"/>
            <a:ext cx="3885585" cy="0"/>
          </a:xfrm>
          <a:prstGeom prst="line">
            <a:avLst/>
          </a:prstGeom>
          <a:ln w="76200">
            <a:solidFill>
              <a:srgbClr val="FFFF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 flipH="1">
            <a:off x="3124201" y="3581400"/>
            <a:ext cx="3961786" cy="385601"/>
          </a:xfrm>
          <a:prstGeom prst="line">
            <a:avLst/>
          </a:prstGeom>
          <a:ln w="76200">
            <a:solidFill>
              <a:srgbClr val="FFFF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 flipH="1">
            <a:off x="2667001" y="3645932"/>
            <a:ext cx="4535028" cy="642139"/>
          </a:xfrm>
          <a:prstGeom prst="line">
            <a:avLst/>
          </a:prstGeom>
          <a:ln w="76200">
            <a:solidFill>
              <a:srgbClr val="FFFF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 flipH="1" flipV="1">
            <a:off x="3124201" y="3432640"/>
            <a:ext cx="3961786" cy="72560"/>
          </a:xfrm>
          <a:prstGeom prst="line">
            <a:avLst/>
          </a:prstGeom>
          <a:ln w="76200">
            <a:solidFill>
              <a:srgbClr val="FFFF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 flipH="1" flipV="1">
            <a:off x="2743201" y="3124200"/>
            <a:ext cx="4347794" cy="176071"/>
          </a:xfrm>
          <a:prstGeom prst="line">
            <a:avLst/>
          </a:prstGeom>
          <a:ln w="76200">
            <a:solidFill>
              <a:srgbClr val="FFFF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 flipH="1" flipV="1">
            <a:off x="2512166" y="2397779"/>
            <a:ext cx="4689863" cy="650221"/>
          </a:xfrm>
          <a:prstGeom prst="line">
            <a:avLst/>
          </a:prstGeom>
          <a:ln w="76200">
            <a:solidFill>
              <a:srgbClr val="FFFF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TextBox 43"/>
          <p:cNvSpPr txBox="1"/>
          <p:nvPr/>
        </p:nvSpPr>
        <p:spPr>
          <a:xfrm>
            <a:off x="-152400" y="3440668"/>
            <a:ext cx="111671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পশ্চিম</a:t>
            </a:r>
            <a:r>
              <a:rPr lang="bn-IN" dirty="0" smtClean="0"/>
              <a:t> </a:t>
            </a:r>
            <a:endParaRPr lang="en-US" dirty="0"/>
          </a:p>
        </p:txBody>
      </p:sp>
      <p:sp>
        <p:nvSpPr>
          <p:cNvPr id="45" name="TextBox 44"/>
          <p:cNvSpPr txBox="1"/>
          <p:nvPr/>
        </p:nvSpPr>
        <p:spPr>
          <a:xfrm>
            <a:off x="4348597" y="3048000"/>
            <a:ext cx="81191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পূর্ব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 rot="16200000">
            <a:off x="513108" y="3369371"/>
            <a:ext cx="89045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2000" dirty="0" smtClean="0">
                <a:latin typeface="NikoshBAN" pitchFamily="2" charset="0"/>
                <a:cs typeface="NikoshBAN" pitchFamily="2" charset="0"/>
              </a:rPr>
              <a:t>মধ্যরাত্রি</a:t>
            </a:r>
            <a:r>
              <a:rPr lang="bn-IN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2133600" y="4736068"/>
            <a:ext cx="8904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2400" dirty="0" smtClean="0">
                <a:latin typeface="NikoshBAN" pitchFamily="2" charset="0"/>
                <a:cs typeface="NikoshBAN" pitchFamily="2" charset="0"/>
              </a:rPr>
              <a:t>প্রভাত</a:t>
            </a:r>
            <a:r>
              <a:rPr lang="bn-IN" dirty="0" smtClean="0"/>
              <a:t> </a:t>
            </a:r>
            <a:endParaRPr lang="en-US" dirty="0"/>
          </a:p>
        </p:txBody>
      </p:sp>
      <p:sp>
        <p:nvSpPr>
          <p:cNvPr id="48" name="TextBox 47"/>
          <p:cNvSpPr txBox="1"/>
          <p:nvPr/>
        </p:nvSpPr>
        <p:spPr>
          <a:xfrm>
            <a:off x="2057400" y="5257800"/>
            <a:ext cx="10186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দক্ষিণ 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1905000" y="1764268"/>
            <a:ext cx="8904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2400" dirty="0" smtClean="0">
                <a:latin typeface="NikoshBAN" pitchFamily="2" charset="0"/>
                <a:cs typeface="NikoshBAN" pitchFamily="2" charset="0"/>
              </a:rPr>
              <a:t>সন্ধ্যা</a:t>
            </a:r>
            <a:r>
              <a:rPr lang="bn-IN" dirty="0" smtClean="0"/>
              <a:t> </a:t>
            </a:r>
            <a:endParaRPr lang="en-US" dirty="0"/>
          </a:p>
        </p:txBody>
      </p:sp>
      <p:sp>
        <p:nvSpPr>
          <p:cNvPr id="50" name="TextBox 49"/>
          <p:cNvSpPr txBox="1"/>
          <p:nvPr/>
        </p:nvSpPr>
        <p:spPr>
          <a:xfrm rot="16200000">
            <a:off x="3822295" y="2980153"/>
            <a:ext cx="921029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2400" dirty="0" smtClean="0">
                <a:latin typeface="NikoshBAN" pitchFamily="2" charset="0"/>
                <a:cs typeface="NikoshBAN" pitchFamily="2" charset="0"/>
              </a:rPr>
              <a:t>মধ্যহ্ন</a:t>
            </a:r>
          </a:p>
          <a:p>
            <a:endParaRPr lang="en-US" dirty="0"/>
          </a:p>
        </p:txBody>
      </p:sp>
      <p:sp>
        <p:nvSpPr>
          <p:cNvPr id="51" name="TextBox 50"/>
          <p:cNvSpPr txBox="1"/>
          <p:nvPr/>
        </p:nvSpPr>
        <p:spPr>
          <a:xfrm>
            <a:off x="1752600" y="1219200"/>
            <a:ext cx="12472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উত্তর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sp>
        <p:nvSpPr>
          <p:cNvPr id="52" name="Circular Arrow 51"/>
          <p:cNvSpPr/>
          <p:nvPr/>
        </p:nvSpPr>
        <p:spPr>
          <a:xfrm rot="8012008" flipV="1">
            <a:off x="657270" y="2026899"/>
            <a:ext cx="1917114" cy="1288711"/>
          </a:xfrm>
          <a:prstGeom prst="circularArrow">
            <a:avLst>
              <a:gd name="adj1" fmla="val 1"/>
              <a:gd name="adj2" fmla="val 538083"/>
              <a:gd name="adj3" fmla="val 20455319"/>
              <a:gd name="adj4" fmla="val 11803352"/>
              <a:gd name="adj5" fmla="val 6066"/>
            </a:avLst>
          </a:prstGeom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3" name="Circular Arrow 52"/>
          <p:cNvSpPr/>
          <p:nvPr/>
        </p:nvSpPr>
        <p:spPr>
          <a:xfrm rot="2049004" flipV="1">
            <a:off x="790870" y="3668157"/>
            <a:ext cx="1759393" cy="1186241"/>
          </a:xfrm>
          <a:prstGeom prst="circularArrow">
            <a:avLst>
              <a:gd name="adj1" fmla="val 1"/>
              <a:gd name="adj2" fmla="val 538083"/>
              <a:gd name="adj3" fmla="val 20455319"/>
              <a:gd name="adj4" fmla="val 11803352"/>
              <a:gd name="adj5" fmla="val 6066"/>
            </a:avLst>
          </a:prstGeom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4" name="Circular Arrow 53"/>
          <p:cNvSpPr/>
          <p:nvPr/>
        </p:nvSpPr>
        <p:spPr>
          <a:xfrm rot="18516844" flipV="1">
            <a:off x="2510314" y="3811608"/>
            <a:ext cx="1810115" cy="895483"/>
          </a:xfrm>
          <a:prstGeom prst="circularArrow">
            <a:avLst>
              <a:gd name="adj1" fmla="val 1"/>
              <a:gd name="adj2" fmla="val 538083"/>
              <a:gd name="adj3" fmla="val 20455319"/>
              <a:gd name="adj4" fmla="val 11116206"/>
              <a:gd name="adj5" fmla="val 6066"/>
            </a:avLst>
          </a:prstGeom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5" name="Circular Arrow 54"/>
          <p:cNvSpPr/>
          <p:nvPr/>
        </p:nvSpPr>
        <p:spPr>
          <a:xfrm rot="13104810" flipV="1">
            <a:off x="2293796" y="2012572"/>
            <a:ext cx="1917114" cy="1288711"/>
          </a:xfrm>
          <a:prstGeom prst="circularArrow">
            <a:avLst>
              <a:gd name="adj1" fmla="val 1"/>
              <a:gd name="adj2" fmla="val 538083"/>
              <a:gd name="adj3" fmla="val 20455319"/>
              <a:gd name="adj4" fmla="val 11803352"/>
              <a:gd name="adj5" fmla="val 6066"/>
            </a:avLst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7617218" y="3124200"/>
            <a:ext cx="45998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সূর্য </a:t>
            </a:r>
            <a:endParaRPr lang="en-US" sz="20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913477" y="361788"/>
            <a:ext cx="3810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পৃথিবীতে দিবারাত্রি সংঘটন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3960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7" dur="indefinite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2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2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2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2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2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5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2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8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2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1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2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4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2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7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Oval 27"/>
          <p:cNvSpPr/>
          <p:nvPr/>
        </p:nvSpPr>
        <p:spPr>
          <a:xfrm>
            <a:off x="8210550" y="3429000"/>
            <a:ext cx="171450" cy="17145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9" name="Oval 28"/>
          <p:cNvSpPr/>
          <p:nvPr/>
        </p:nvSpPr>
        <p:spPr>
          <a:xfrm flipV="1">
            <a:off x="8420100" y="3200400"/>
            <a:ext cx="114300" cy="152399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0" name="Oval 29"/>
          <p:cNvSpPr/>
          <p:nvPr/>
        </p:nvSpPr>
        <p:spPr>
          <a:xfrm flipV="1">
            <a:off x="952500" y="3244667"/>
            <a:ext cx="114300" cy="108133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1" name="Oval 30"/>
          <p:cNvSpPr/>
          <p:nvPr/>
        </p:nvSpPr>
        <p:spPr>
          <a:xfrm>
            <a:off x="838200" y="3429000"/>
            <a:ext cx="171450" cy="17145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7962900" y="4038600"/>
            <a:ext cx="7239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400" dirty="0" smtClean="0">
                <a:latin typeface="NikoshBAN" pitchFamily="2" charset="0"/>
                <a:cs typeface="NikoshBAN" pitchFamily="2" charset="0"/>
              </a:rPr>
              <a:t>৩০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3" name="Oval 32"/>
          <p:cNvSpPr/>
          <p:nvPr/>
        </p:nvSpPr>
        <p:spPr>
          <a:xfrm flipV="1">
            <a:off x="8420100" y="4006667"/>
            <a:ext cx="114300" cy="108133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4" name="Oval 33"/>
          <p:cNvSpPr/>
          <p:nvPr/>
        </p:nvSpPr>
        <p:spPr>
          <a:xfrm flipV="1">
            <a:off x="1143000" y="2406467"/>
            <a:ext cx="114300" cy="108133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685800" y="2438400"/>
            <a:ext cx="7239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400" dirty="0" smtClean="0">
                <a:latin typeface="NikoshBAN" pitchFamily="2" charset="0"/>
                <a:cs typeface="NikoshBAN" pitchFamily="2" charset="0"/>
              </a:rPr>
              <a:t>৩০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36" name="Group 35"/>
          <p:cNvGrpSpPr/>
          <p:nvPr/>
        </p:nvGrpSpPr>
        <p:grpSpPr>
          <a:xfrm>
            <a:off x="1143000" y="1595735"/>
            <a:ext cx="647700" cy="461665"/>
            <a:chOff x="1143000" y="1595735"/>
            <a:chExt cx="647700" cy="461665"/>
          </a:xfrm>
        </p:grpSpPr>
        <p:sp>
          <p:nvSpPr>
            <p:cNvPr id="37" name="TextBox 36"/>
            <p:cNvSpPr txBox="1"/>
            <p:nvPr/>
          </p:nvSpPr>
          <p:spPr>
            <a:xfrm>
              <a:off x="1143000" y="1595735"/>
              <a:ext cx="609600" cy="46166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bn-IN" sz="2400" dirty="0" smtClean="0">
                  <a:latin typeface="NikoshBAN" pitchFamily="2" charset="0"/>
                  <a:cs typeface="NikoshBAN" pitchFamily="2" charset="0"/>
                </a:rPr>
                <a:t>৬০</a:t>
              </a:r>
              <a:r>
                <a:rPr lang="bn-IN" dirty="0" smtClean="0">
                  <a:latin typeface="NikoshBAN" pitchFamily="2" charset="0"/>
                  <a:cs typeface="NikoshBAN" pitchFamily="2" charset="0"/>
                </a:rPr>
                <a:t> </a:t>
              </a:r>
              <a:endParaRPr lang="en-US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38" name="Oval 37"/>
            <p:cNvSpPr/>
            <p:nvPr/>
          </p:nvSpPr>
          <p:spPr>
            <a:xfrm flipV="1">
              <a:off x="1676400" y="1600200"/>
              <a:ext cx="114300" cy="7620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NikoshBAN" pitchFamily="2" charset="0"/>
                <a:cs typeface="NikoshBAN" pitchFamily="2" charset="0"/>
              </a:endParaRPr>
            </a:p>
          </p:txBody>
        </p:sp>
      </p:grpSp>
      <p:sp>
        <p:nvSpPr>
          <p:cNvPr id="39" name="TextBox 38"/>
          <p:cNvSpPr txBox="1"/>
          <p:nvPr/>
        </p:nvSpPr>
        <p:spPr>
          <a:xfrm>
            <a:off x="7543800" y="4800600"/>
            <a:ext cx="609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400" dirty="0" smtClean="0">
                <a:latin typeface="NikoshBAN" pitchFamily="2" charset="0"/>
                <a:cs typeface="NikoshBAN" pitchFamily="2" charset="0"/>
              </a:rPr>
              <a:t>৬০</a:t>
            </a:r>
            <a:r>
              <a:rPr lang="bn-IN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0" name="Oval 39"/>
          <p:cNvSpPr/>
          <p:nvPr/>
        </p:nvSpPr>
        <p:spPr>
          <a:xfrm flipV="1">
            <a:off x="8001000" y="4800600"/>
            <a:ext cx="114300" cy="762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6477000" y="5715000"/>
            <a:ext cx="609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400" dirty="0" smtClean="0">
                <a:latin typeface="NikoshBAN" pitchFamily="2" charset="0"/>
                <a:cs typeface="NikoshBAN" pitchFamily="2" charset="0"/>
              </a:rPr>
              <a:t>৯০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1981200" y="986135"/>
            <a:ext cx="609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400" dirty="0" smtClean="0">
                <a:latin typeface="NikoshBAN" pitchFamily="2" charset="0"/>
                <a:cs typeface="NikoshBAN" pitchFamily="2" charset="0"/>
              </a:rPr>
              <a:t>৯০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3" name="Oval 42"/>
          <p:cNvSpPr/>
          <p:nvPr/>
        </p:nvSpPr>
        <p:spPr>
          <a:xfrm flipV="1">
            <a:off x="2438400" y="990600"/>
            <a:ext cx="114300" cy="762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4" name="Oval 43"/>
          <p:cNvSpPr/>
          <p:nvPr/>
        </p:nvSpPr>
        <p:spPr>
          <a:xfrm flipV="1">
            <a:off x="6934200" y="5791200"/>
            <a:ext cx="114300" cy="108133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3581400" y="3349823"/>
            <a:ext cx="1981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1600" dirty="0" smtClean="0">
                <a:latin typeface="NikoshBAN" pitchFamily="2" charset="0"/>
                <a:cs typeface="NikoshBAN" pitchFamily="2" charset="0"/>
              </a:rPr>
              <a:t>নিরক্ষীয় নিম্ন চাপ বলয় </a:t>
            </a:r>
            <a:endParaRPr lang="en-US" sz="1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3657600" y="2528500"/>
            <a:ext cx="1905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1600" dirty="0" smtClean="0">
                <a:latin typeface="NikoshBAN" pitchFamily="2" charset="0"/>
                <a:cs typeface="NikoshBAN" pitchFamily="2" charset="0"/>
              </a:rPr>
              <a:t>কর্কটীয় উচ্চ চাপ বলয়</a:t>
            </a:r>
            <a:endParaRPr lang="en-US" sz="1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3657600" y="4111823"/>
            <a:ext cx="18288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1600" dirty="0" smtClean="0">
                <a:latin typeface="NikoshBAN" pitchFamily="2" charset="0"/>
                <a:cs typeface="NikoshBAN" pitchFamily="2" charset="0"/>
              </a:rPr>
              <a:t>মকরীয় উচ্চ চাপ বলয় </a:t>
            </a:r>
            <a:endParaRPr lang="en-US" sz="1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3962400" y="880646"/>
            <a:ext cx="1371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1600" dirty="0" smtClean="0">
                <a:latin typeface="NikoshBAN" pitchFamily="2" charset="0"/>
                <a:cs typeface="NikoshBAN" pitchFamily="2" charset="0"/>
              </a:rPr>
              <a:t>উচ্চ চাপ বলয় </a:t>
            </a:r>
            <a:endParaRPr lang="en-US" sz="1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3886200" y="5791200"/>
            <a:ext cx="1371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1600" dirty="0" smtClean="0">
                <a:latin typeface="NikoshBAN" pitchFamily="2" charset="0"/>
                <a:cs typeface="NikoshBAN" pitchFamily="2" charset="0"/>
              </a:rPr>
              <a:t>উচ্চ চাপ বলয় </a:t>
            </a:r>
            <a:endParaRPr lang="en-US" sz="1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3667125" y="4904601"/>
            <a:ext cx="181927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1200" dirty="0" smtClean="0">
                <a:latin typeface="NikoshBAN" pitchFamily="2" charset="0"/>
                <a:cs typeface="NikoshBAN" pitchFamily="2" charset="0"/>
              </a:rPr>
              <a:t>মেরুবৃত্তীয় নিম্ন চাপ </a:t>
            </a:r>
            <a:r>
              <a:rPr lang="bn-IN" sz="1400" dirty="0" smtClean="0">
                <a:latin typeface="NikoshBAN" pitchFamily="2" charset="0"/>
                <a:cs typeface="NikoshBAN" pitchFamily="2" charset="0"/>
              </a:rPr>
              <a:t>বলয় </a:t>
            </a:r>
            <a:endParaRPr lang="en-US" sz="1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3590925" y="1642646"/>
            <a:ext cx="181927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1600" dirty="0" smtClean="0">
                <a:latin typeface="NikoshBAN" pitchFamily="2" charset="0"/>
                <a:cs typeface="NikoshBAN" pitchFamily="2" charset="0"/>
              </a:rPr>
              <a:t>মেরুবৃত্তীয় নিম্ন চাপ বলয় </a:t>
            </a:r>
            <a:endParaRPr lang="en-US" sz="1600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54" name="Group 53"/>
          <p:cNvGrpSpPr/>
          <p:nvPr/>
        </p:nvGrpSpPr>
        <p:grpSpPr>
          <a:xfrm>
            <a:off x="1219200" y="741922"/>
            <a:ext cx="6858502" cy="5510964"/>
            <a:chOff x="838200" y="609600"/>
            <a:chExt cx="7467600" cy="5867400"/>
          </a:xfrm>
        </p:grpSpPr>
        <p:sp>
          <p:nvSpPr>
            <p:cNvPr id="55" name="Oval 54"/>
            <p:cNvSpPr/>
            <p:nvPr/>
          </p:nvSpPr>
          <p:spPr>
            <a:xfrm>
              <a:off x="838200" y="609600"/>
              <a:ext cx="7467600" cy="5867400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NikoshBAN" pitchFamily="2" charset="0"/>
                <a:cs typeface="NikoshBAN" pitchFamily="2" charset="0"/>
              </a:endParaRPr>
            </a:p>
          </p:txBody>
        </p:sp>
        <p:cxnSp>
          <p:nvCxnSpPr>
            <p:cNvPr id="56" name="Straight Connector 55"/>
            <p:cNvCxnSpPr/>
            <p:nvPr/>
          </p:nvCxnSpPr>
          <p:spPr>
            <a:xfrm>
              <a:off x="838200" y="3632729"/>
              <a:ext cx="7467600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/>
            <p:nvPr/>
          </p:nvCxnSpPr>
          <p:spPr>
            <a:xfrm>
              <a:off x="1045618" y="2723674"/>
              <a:ext cx="7107781" cy="9777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/>
            <p:cNvCxnSpPr/>
            <p:nvPr/>
          </p:nvCxnSpPr>
          <p:spPr>
            <a:xfrm>
              <a:off x="992347" y="4492373"/>
              <a:ext cx="7162800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/>
            <p:cNvCxnSpPr/>
            <p:nvPr/>
          </p:nvCxnSpPr>
          <p:spPr>
            <a:xfrm>
              <a:off x="1600200" y="1847903"/>
              <a:ext cx="5943600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/>
            <p:cNvCxnSpPr/>
            <p:nvPr/>
          </p:nvCxnSpPr>
          <p:spPr>
            <a:xfrm flipV="1">
              <a:off x="1584905" y="5257676"/>
              <a:ext cx="6056610" cy="79938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/>
            <p:cNvCxnSpPr/>
            <p:nvPr/>
          </p:nvCxnSpPr>
          <p:spPr>
            <a:xfrm>
              <a:off x="2514600" y="1080827"/>
              <a:ext cx="4114800" cy="31086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/>
            <p:cNvCxnSpPr/>
            <p:nvPr/>
          </p:nvCxnSpPr>
          <p:spPr>
            <a:xfrm flipV="1">
              <a:off x="2531108" y="6008637"/>
              <a:ext cx="4114800" cy="8931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63" name="Straight Connector 62"/>
          <p:cNvCxnSpPr/>
          <p:nvPr/>
        </p:nvCxnSpPr>
        <p:spPr>
          <a:xfrm>
            <a:off x="2095500" y="1676400"/>
            <a:ext cx="5143500" cy="127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/>
          <p:cNvCxnSpPr/>
          <p:nvPr/>
        </p:nvCxnSpPr>
        <p:spPr>
          <a:xfrm>
            <a:off x="1409112" y="2514600"/>
            <a:ext cx="6439488" cy="59554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64"/>
          <p:cNvCxnSpPr/>
          <p:nvPr/>
        </p:nvCxnSpPr>
        <p:spPr>
          <a:xfrm>
            <a:off x="1206185" y="3352799"/>
            <a:ext cx="6871015" cy="1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/>
          <p:cNvCxnSpPr/>
          <p:nvPr/>
        </p:nvCxnSpPr>
        <p:spPr>
          <a:xfrm>
            <a:off x="1303013" y="4038600"/>
            <a:ext cx="6697987" cy="3772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/>
          <p:cNvCxnSpPr/>
          <p:nvPr/>
        </p:nvCxnSpPr>
        <p:spPr>
          <a:xfrm flipV="1">
            <a:off x="1709495" y="4889501"/>
            <a:ext cx="5910505" cy="59034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Arrow Connector 67"/>
          <p:cNvCxnSpPr/>
          <p:nvPr/>
        </p:nvCxnSpPr>
        <p:spPr>
          <a:xfrm flipH="1">
            <a:off x="4500562" y="1905000"/>
            <a:ext cx="1" cy="54730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Arrow Connector 68"/>
          <p:cNvCxnSpPr/>
          <p:nvPr/>
        </p:nvCxnSpPr>
        <p:spPr>
          <a:xfrm flipV="1">
            <a:off x="4489251" y="2819401"/>
            <a:ext cx="13099" cy="533399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Arrow Connector 69"/>
          <p:cNvCxnSpPr/>
          <p:nvPr/>
        </p:nvCxnSpPr>
        <p:spPr>
          <a:xfrm flipH="1">
            <a:off x="4495800" y="3567500"/>
            <a:ext cx="1" cy="54730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Arrow Connector 70"/>
          <p:cNvCxnSpPr/>
          <p:nvPr/>
        </p:nvCxnSpPr>
        <p:spPr>
          <a:xfrm flipV="1">
            <a:off x="4495800" y="4419600"/>
            <a:ext cx="0" cy="45720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Arrow Connector 71"/>
          <p:cNvCxnSpPr/>
          <p:nvPr/>
        </p:nvCxnSpPr>
        <p:spPr>
          <a:xfrm>
            <a:off x="4495800" y="5181600"/>
            <a:ext cx="1" cy="60960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Arrow Connector 72"/>
          <p:cNvCxnSpPr/>
          <p:nvPr/>
        </p:nvCxnSpPr>
        <p:spPr>
          <a:xfrm flipV="1">
            <a:off x="4495800" y="1219200"/>
            <a:ext cx="0" cy="45720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4" name="TextBox 73"/>
          <p:cNvSpPr txBox="1"/>
          <p:nvPr/>
        </p:nvSpPr>
        <p:spPr>
          <a:xfrm>
            <a:off x="6019800" y="304800"/>
            <a:ext cx="3124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2000" dirty="0" smtClean="0">
                <a:latin typeface="NikoshBAN" pitchFamily="2" charset="0"/>
                <a:cs typeface="NikoshBAN" pitchFamily="2" charset="0"/>
              </a:rPr>
              <a:t>আহ্নিক গতির ফলে বায়ু প্রবাহ উত্তর গোলার্ধে ডানদিকে বেঁকে যায়। </a:t>
            </a:r>
            <a:endParaRPr lang="en-US" sz="2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5" name="Rectangle 74"/>
          <p:cNvSpPr/>
          <p:nvPr/>
        </p:nvSpPr>
        <p:spPr>
          <a:xfrm>
            <a:off x="-152400" y="5921514"/>
            <a:ext cx="33528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IN" sz="2000" dirty="0" smtClean="0">
                <a:latin typeface="NikoshBAN" pitchFamily="2" charset="0"/>
                <a:cs typeface="NikoshBAN" pitchFamily="2" charset="0"/>
              </a:rPr>
              <a:t> আহ্নিক </a:t>
            </a:r>
            <a:r>
              <a:rPr lang="bn-IN" sz="2000" dirty="0">
                <a:latin typeface="NikoshBAN" pitchFamily="2" charset="0"/>
                <a:cs typeface="NikoshBAN" pitchFamily="2" charset="0"/>
              </a:rPr>
              <a:t>গতির ফলে </a:t>
            </a:r>
            <a:r>
              <a:rPr lang="bn-IN" sz="2000" dirty="0" smtClean="0">
                <a:latin typeface="NikoshBAN" pitchFamily="2" charset="0"/>
                <a:cs typeface="NikoshBAN" pitchFamily="2" charset="0"/>
              </a:rPr>
              <a:t>বায়ু</a:t>
            </a:r>
            <a:r>
              <a:rPr lang="bn-IN" sz="20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2000" dirty="0" smtClean="0">
                <a:latin typeface="NikoshBAN" pitchFamily="2" charset="0"/>
                <a:cs typeface="NikoshBAN" pitchFamily="2" charset="0"/>
              </a:rPr>
              <a:t>প্রবাহ  দক্ষিণ গোলার্ধে বামদিকে বেঁকে যায়।  </a:t>
            </a:r>
            <a:endParaRPr lang="en-US" sz="2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6" name="Bent Arrow 75"/>
          <p:cNvSpPr/>
          <p:nvPr/>
        </p:nvSpPr>
        <p:spPr>
          <a:xfrm rot="10800000" flipH="1" flipV="1">
            <a:off x="868960" y="4547031"/>
            <a:ext cx="578839" cy="1274332"/>
          </a:xfrm>
          <a:prstGeom prst="bentArrow">
            <a:avLst>
              <a:gd name="adj1" fmla="val 25000"/>
              <a:gd name="adj2" fmla="val 27515"/>
              <a:gd name="adj3" fmla="val 25000"/>
              <a:gd name="adj4" fmla="val 43750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7" name="Bent Arrow 76"/>
          <p:cNvSpPr/>
          <p:nvPr/>
        </p:nvSpPr>
        <p:spPr>
          <a:xfrm rot="10800000">
            <a:off x="7696200" y="1028699"/>
            <a:ext cx="566592" cy="1163775"/>
          </a:xfrm>
          <a:prstGeom prst="ben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8" name="Left Brace 77"/>
          <p:cNvSpPr/>
          <p:nvPr/>
        </p:nvSpPr>
        <p:spPr>
          <a:xfrm rot="2084177">
            <a:off x="774206" y="205650"/>
            <a:ext cx="727213" cy="3437762"/>
          </a:xfrm>
          <a:prstGeom prst="leftBrac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9" name="Right Brace 78"/>
          <p:cNvSpPr/>
          <p:nvPr/>
        </p:nvSpPr>
        <p:spPr>
          <a:xfrm rot="1871505">
            <a:off x="7736420" y="3446681"/>
            <a:ext cx="890304" cy="3346456"/>
          </a:xfrm>
          <a:prstGeom prst="rightBrac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0" name="Rectangle 79"/>
          <p:cNvSpPr/>
          <p:nvPr/>
        </p:nvSpPr>
        <p:spPr>
          <a:xfrm rot="18552014">
            <a:off x="-16536" y="1361502"/>
            <a:ext cx="134668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IN" sz="2000" dirty="0">
                <a:latin typeface="NikoshBAN" pitchFamily="2" charset="0"/>
                <a:cs typeface="NikoshBAN" pitchFamily="2" charset="0"/>
              </a:rPr>
              <a:t>উত্তর গোলার্ধ </a:t>
            </a:r>
            <a:endParaRPr lang="en-US" sz="2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1" name="Rectangle 80"/>
          <p:cNvSpPr/>
          <p:nvPr/>
        </p:nvSpPr>
        <p:spPr>
          <a:xfrm rot="18276247">
            <a:off x="7958959" y="5360434"/>
            <a:ext cx="131318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IN" sz="2000" dirty="0">
                <a:latin typeface="NikoshBAN" pitchFamily="2" charset="0"/>
                <a:cs typeface="NikoshBAN" pitchFamily="2" charset="0"/>
              </a:rPr>
              <a:t>দক্ষিণ গোলার্ধ </a:t>
            </a:r>
            <a:endParaRPr lang="en-US" sz="20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82" name="Picture 2" descr="D:\Software\smoke-42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985" r="30613"/>
          <a:stretch/>
        </p:blipFill>
        <p:spPr bwMode="auto">
          <a:xfrm rot="5576746">
            <a:off x="4507619" y="1302741"/>
            <a:ext cx="302090" cy="4632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3" name="Picture 2" descr="D:\Software\smoke-42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985" r="30613"/>
          <a:stretch/>
        </p:blipFill>
        <p:spPr bwMode="auto">
          <a:xfrm rot="14796463" flipV="1">
            <a:off x="4459719" y="3062701"/>
            <a:ext cx="289218" cy="4434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4" name="Picture 2" descr="D:\Software\smoke-42.pn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985" r="30613"/>
          <a:stretch/>
        </p:blipFill>
        <p:spPr bwMode="auto">
          <a:xfrm rot="4164662">
            <a:off x="4532084" y="2922823"/>
            <a:ext cx="285820" cy="4382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5" name="Picture 2" descr="D:\Software\smoke-42.pn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985" r="30613"/>
          <a:stretch/>
        </p:blipFill>
        <p:spPr bwMode="auto">
          <a:xfrm rot="15104606">
            <a:off x="4237163" y="1812366"/>
            <a:ext cx="318051" cy="4876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6" name="Picture 2" descr="D:\Software\smoke-42.pn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985" r="30613"/>
          <a:stretch/>
        </p:blipFill>
        <p:spPr bwMode="auto">
          <a:xfrm rot="17624771">
            <a:off x="4315551" y="1828733"/>
            <a:ext cx="237078" cy="3635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7" name="Picture 2" descr="D:\Software\smoke-42.pn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985" r="30613"/>
          <a:stretch/>
        </p:blipFill>
        <p:spPr bwMode="auto">
          <a:xfrm rot="16796748">
            <a:off x="4264659" y="1864466"/>
            <a:ext cx="285900" cy="4383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8" name="Picture 2" descr="D:\Software\smoke-42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985" r="30613"/>
          <a:stretch/>
        </p:blipFill>
        <p:spPr bwMode="auto">
          <a:xfrm rot="6194778">
            <a:off x="4447214" y="1341478"/>
            <a:ext cx="287687" cy="4411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9" name="Picture 2" descr="D:\Software\smoke-42.png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985" r="30613"/>
          <a:stretch/>
        </p:blipFill>
        <p:spPr bwMode="auto">
          <a:xfrm rot="5806636">
            <a:off x="4555688" y="1287725"/>
            <a:ext cx="434252" cy="5063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0" name="Picture 2" descr="D:\Software\smoke-42.png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985" r="30613"/>
          <a:stretch/>
        </p:blipFill>
        <p:spPr bwMode="auto">
          <a:xfrm rot="18843417">
            <a:off x="4242901" y="4608446"/>
            <a:ext cx="289776" cy="4443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1" name="Picture 2" descr="D:\Software\smoke-42.pn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985" r="30613"/>
          <a:stretch/>
        </p:blipFill>
        <p:spPr bwMode="auto">
          <a:xfrm rot="8268450">
            <a:off x="4542315" y="5072876"/>
            <a:ext cx="318432" cy="488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" name="Picture 2" descr="D:\Software\smoke-42.pn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985" r="30613"/>
          <a:stretch/>
        </p:blipFill>
        <p:spPr bwMode="auto">
          <a:xfrm rot="18399720">
            <a:off x="4199725" y="4601247"/>
            <a:ext cx="317266" cy="4864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3" name="Picture 2" descr="D:\Software\smoke-42.png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985" r="30613"/>
          <a:stretch/>
        </p:blipFill>
        <p:spPr bwMode="auto">
          <a:xfrm rot="16016408">
            <a:off x="4268086" y="4664671"/>
            <a:ext cx="263737" cy="404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4" name="Picture 2" descr="D:\Software\smoke-42.png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985" r="30613"/>
          <a:stretch/>
        </p:blipFill>
        <p:spPr bwMode="auto">
          <a:xfrm rot="5400000">
            <a:off x="4486084" y="5018220"/>
            <a:ext cx="249296" cy="382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5" name="Picture 2" descr="D:\Software\smoke-42.png"/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985" r="30613"/>
          <a:stretch/>
        </p:blipFill>
        <p:spPr bwMode="auto">
          <a:xfrm rot="7695058">
            <a:off x="4459971" y="5057697"/>
            <a:ext cx="283188" cy="434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6" name="Picture 2" descr="D:\Software\smoke-42.png"/>
          <p:cNvPicPr>
            <a:picLocks noChangeAspect="1" noChangeArrowheads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985" r="30613"/>
          <a:stretch/>
        </p:blipFill>
        <p:spPr bwMode="auto">
          <a:xfrm rot="5400000">
            <a:off x="4502348" y="3493169"/>
            <a:ext cx="310283" cy="4757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7" name="Picture 2" descr="D:\Software\smoke-42.png"/>
          <p:cNvPicPr>
            <a:picLocks noChangeAspect="1" noChangeArrowheads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985" r="30613"/>
          <a:stretch/>
        </p:blipFill>
        <p:spPr bwMode="auto">
          <a:xfrm rot="5400000">
            <a:off x="4477679" y="3487079"/>
            <a:ext cx="315091" cy="483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8" name="Picture 2" descr="D:\Software\smoke-42.png"/>
          <p:cNvPicPr>
            <a:picLocks noChangeAspect="1" noChangeArrowheads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985" r="30613"/>
          <a:stretch/>
        </p:blipFill>
        <p:spPr bwMode="auto">
          <a:xfrm rot="6962345">
            <a:off x="4523149" y="3568726"/>
            <a:ext cx="253575" cy="3888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638800" y="2526268"/>
            <a:ext cx="9342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dirty="0" smtClean="0">
                <a:latin typeface="NikoshBAN" pitchFamily="2" charset="0"/>
                <a:cs typeface="NikoshBAN" pitchFamily="2" charset="0"/>
              </a:rPr>
              <a:t>২৩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.</a:t>
            </a:r>
            <a:r>
              <a:rPr lang="bn-IN" dirty="0" smtClean="0">
                <a:latin typeface="NikoshBAN" pitchFamily="2" charset="0"/>
                <a:cs typeface="NikoshBAN" pitchFamily="2" charset="0"/>
              </a:rPr>
              <a:t>৫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9" name="Oval 98"/>
          <p:cNvSpPr/>
          <p:nvPr/>
        </p:nvSpPr>
        <p:spPr>
          <a:xfrm flipV="1">
            <a:off x="6324600" y="2621279"/>
            <a:ext cx="114300" cy="45719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0" name="Oval 99"/>
          <p:cNvSpPr/>
          <p:nvPr/>
        </p:nvSpPr>
        <p:spPr>
          <a:xfrm flipV="1">
            <a:off x="5867400" y="4114800"/>
            <a:ext cx="76200" cy="9357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1" name="TextBox 100"/>
          <p:cNvSpPr txBox="1"/>
          <p:nvPr/>
        </p:nvSpPr>
        <p:spPr>
          <a:xfrm>
            <a:off x="5181600" y="4038600"/>
            <a:ext cx="9342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dirty="0" smtClean="0">
                <a:latin typeface="NikoshBAN" pitchFamily="2" charset="0"/>
                <a:cs typeface="NikoshBAN" pitchFamily="2" charset="0"/>
              </a:rPr>
              <a:t>২৩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.</a:t>
            </a:r>
            <a:r>
              <a:rPr lang="bn-IN" dirty="0" smtClean="0">
                <a:latin typeface="NikoshBAN" pitchFamily="2" charset="0"/>
                <a:cs typeface="NikoshBAN" pitchFamily="2" charset="0"/>
              </a:rPr>
              <a:t>৫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2" name="Oval 101"/>
          <p:cNvSpPr/>
          <p:nvPr/>
        </p:nvSpPr>
        <p:spPr>
          <a:xfrm flipV="1">
            <a:off x="5528860" y="5955736"/>
            <a:ext cx="109940" cy="64064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3" name="Oval 102"/>
          <p:cNvSpPr/>
          <p:nvPr/>
        </p:nvSpPr>
        <p:spPr>
          <a:xfrm flipV="1">
            <a:off x="5562600" y="926536"/>
            <a:ext cx="109940" cy="64064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029200" y="880646"/>
            <a:ext cx="78185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1600" dirty="0" smtClean="0">
                <a:latin typeface="NikoshBAN" pitchFamily="2" charset="0"/>
                <a:cs typeface="NikoshBAN" pitchFamily="2" charset="0"/>
              </a:rPr>
              <a:t>৬৬</a:t>
            </a:r>
            <a:r>
              <a:rPr lang="en-US" sz="1600" dirty="0" smtClean="0">
                <a:latin typeface="NikoshBAN" pitchFamily="2" charset="0"/>
                <a:cs typeface="NikoshBAN" pitchFamily="2" charset="0"/>
              </a:rPr>
              <a:t>.</a:t>
            </a:r>
            <a:r>
              <a:rPr lang="bn-IN" sz="1600" dirty="0" smtClean="0">
                <a:latin typeface="NikoshBAN" pitchFamily="2" charset="0"/>
                <a:cs typeface="NikoshBAN" pitchFamily="2" charset="0"/>
              </a:rPr>
              <a:t>৫</a:t>
            </a:r>
            <a:endParaRPr lang="en-US" sz="1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4" name="TextBox 103"/>
          <p:cNvSpPr txBox="1"/>
          <p:nvPr/>
        </p:nvSpPr>
        <p:spPr>
          <a:xfrm>
            <a:off x="4953000" y="5909846"/>
            <a:ext cx="78185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1600" dirty="0" smtClean="0">
                <a:latin typeface="NikoshBAN" pitchFamily="2" charset="0"/>
                <a:cs typeface="NikoshBAN" pitchFamily="2" charset="0"/>
              </a:rPr>
              <a:t>৬৬</a:t>
            </a:r>
            <a:r>
              <a:rPr lang="en-US" sz="1600" dirty="0" smtClean="0">
                <a:latin typeface="NikoshBAN" pitchFamily="2" charset="0"/>
                <a:cs typeface="NikoshBAN" pitchFamily="2" charset="0"/>
              </a:rPr>
              <a:t>.</a:t>
            </a:r>
            <a:r>
              <a:rPr lang="bn-IN" sz="1600" dirty="0" smtClean="0">
                <a:latin typeface="NikoshBAN" pitchFamily="2" charset="0"/>
                <a:cs typeface="NikoshBAN" pitchFamily="2" charset="0"/>
              </a:rPr>
              <a:t>৫</a:t>
            </a:r>
            <a:endParaRPr lang="en-US" sz="1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962400" y="685800"/>
            <a:ext cx="1143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1400" dirty="0" smtClean="0">
                <a:latin typeface="NikoshBAN" pitchFamily="2" charset="0"/>
                <a:cs typeface="NikoshBAN" pitchFamily="2" charset="0"/>
              </a:rPr>
              <a:t>মেরু অঞ্চল</a:t>
            </a:r>
            <a:endParaRPr lang="en-US" sz="1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5" name="TextBox 104"/>
          <p:cNvSpPr txBox="1"/>
          <p:nvPr/>
        </p:nvSpPr>
        <p:spPr>
          <a:xfrm>
            <a:off x="4038600" y="6016823"/>
            <a:ext cx="1143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1400" dirty="0" smtClean="0">
                <a:latin typeface="NikoshBAN" pitchFamily="2" charset="0"/>
                <a:cs typeface="NikoshBAN" pitchFamily="2" charset="0"/>
              </a:rPr>
              <a:t>মেরু অঞ্চল</a:t>
            </a:r>
            <a:endParaRPr lang="en-US" sz="1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 rot="20791299">
            <a:off x="7792967" y="3700046"/>
            <a:ext cx="1371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1600" dirty="0" smtClean="0">
                <a:latin typeface="NikoshBAN" pitchFamily="2" charset="0"/>
                <a:cs typeface="NikoshBAN" pitchFamily="2" charset="0"/>
              </a:rPr>
              <a:t>নিম্ন অক্ষাংশ</a:t>
            </a:r>
            <a:endParaRPr lang="en-US" sz="1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7" name="TextBox 106"/>
          <p:cNvSpPr txBox="1"/>
          <p:nvPr/>
        </p:nvSpPr>
        <p:spPr>
          <a:xfrm rot="20681359">
            <a:off x="152400" y="2861846"/>
            <a:ext cx="1371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1600" dirty="0" smtClean="0">
                <a:latin typeface="NikoshBAN" pitchFamily="2" charset="0"/>
                <a:cs typeface="NikoshBAN" pitchFamily="2" charset="0"/>
              </a:rPr>
              <a:t>নিম্ন অক্ষাংশ</a:t>
            </a:r>
            <a:endParaRPr lang="en-US" sz="1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 rot="20514118">
            <a:off x="7467600" y="4409509"/>
            <a:ext cx="14478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1600" dirty="0" smtClean="0">
                <a:latin typeface="NikoshBAN" pitchFamily="2" charset="0"/>
                <a:cs typeface="NikoshBAN" pitchFamily="2" charset="0"/>
              </a:rPr>
              <a:t>মধ্য অক্ষাংশ </a:t>
            </a:r>
            <a:endParaRPr lang="en-US" sz="1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8" name="TextBox 107"/>
          <p:cNvSpPr txBox="1"/>
          <p:nvPr/>
        </p:nvSpPr>
        <p:spPr>
          <a:xfrm rot="20289574">
            <a:off x="517397" y="2071288"/>
            <a:ext cx="14478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1600" dirty="0" smtClean="0">
                <a:latin typeface="NikoshBAN" pitchFamily="2" charset="0"/>
                <a:cs typeface="NikoshBAN" pitchFamily="2" charset="0"/>
              </a:rPr>
              <a:t>মধ্য অক্ষাংশ </a:t>
            </a:r>
            <a:endParaRPr lang="en-US" sz="1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 rot="20827458">
            <a:off x="1273006" y="1274585"/>
            <a:ext cx="1219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1600" dirty="0" smtClean="0">
                <a:latin typeface="NikoshBAN" pitchFamily="2" charset="0"/>
                <a:cs typeface="NikoshBAN" pitchFamily="2" charset="0"/>
              </a:rPr>
              <a:t>উচ্চ অক্ষাংশ </a:t>
            </a:r>
            <a:endParaRPr lang="en-US" sz="1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9" name="TextBox 108"/>
          <p:cNvSpPr txBox="1"/>
          <p:nvPr/>
        </p:nvSpPr>
        <p:spPr>
          <a:xfrm rot="20827458">
            <a:off x="6880394" y="5397261"/>
            <a:ext cx="1219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1600" dirty="0" smtClean="0">
                <a:latin typeface="NikoshBAN" pitchFamily="2" charset="0"/>
                <a:cs typeface="NikoshBAN" pitchFamily="2" charset="0"/>
              </a:rPr>
              <a:t>উচ্চ অক্ষাংশ </a:t>
            </a:r>
            <a:endParaRPr lang="en-US" sz="16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00884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repeatCount="indefinite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8"/>
                                            </p:cond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1" presetID="63" presetClass="path" presetSubtype="0" repeatCount="indefinite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0 -3.33333E-6 L 0.08976 -0.00486 " pathEditMode="relative" rAng="0" ptsTypes="AA">
                                      <p:cBhvr>
                                        <p:cTn id="22" dur="3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479" y="-255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1"/>
                                            </p:cond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63" presetClass="path" presetSubtype="0" repeatCount="indefinite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-2.22222E-6 -3.7037E-7 L 0.0882 -0.02106 " pathEditMode="relative" rAng="0" ptsTypes="AA">
                                      <p:cBhvr>
                                        <p:cTn id="29" dur="3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410" y="-1065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8"/>
                                            </p:cond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30" presetID="10" presetClass="entr" presetSubtype="0" repeatCount="indefinite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0"/>
                                            </p:cond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33" presetID="63" presetClass="path" presetSubtype="0" repeatCount="indefinite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-4.72222E-6 -1.85185E-6 L 0.06372 -0.02477 " pathEditMode="relative" rAng="0" ptsTypes="AA">
                                      <p:cBhvr>
                                        <p:cTn id="34" dur="3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77" y="-1250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3"/>
                                            </p:cond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35" presetID="10" presetClass="entr" presetSubtype="0" repeatCount="indefinite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3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5"/>
                                            </p:cond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38" presetID="63" presetClass="path" presetSubtype="0" repeatCount="indefinite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5E-6 1.11111E-6 L -0.07812 0.01111 " pathEditMode="relative" rAng="0" ptsTypes="AA">
                                      <p:cBhvr>
                                        <p:cTn id="39" dur="3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06" y="556"/>
                                    </p:animMotion>
                                  </p:childTnLst>
                                </p:cTn>
                              </p:par>
                              <p:par>
                                <p:cTn id="40" presetID="10" presetClass="entr" presetSubtype="0" repeatCount="indefinite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40"/>
                                            </p:cond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43" presetID="63" presetClass="path" presetSubtype="0" repeatCount="indefinite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4.44444E-6 -1.11111E-6 L -0.03473 0.02662 " pathEditMode="relative" rAng="0" ptsTypes="AA">
                                      <p:cBhvr>
                                        <p:cTn id="44" dur="3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36" y="1319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43"/>
                                            </p:cond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45" presetID="10" presetClass="entr" presetSubtype="0" repeatCount="indefinite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45"/>
                                            </p:cond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48" presetID="63" presetClass="path" presetSubtype="0" repeatCount="indefinite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2.22222E-6 1.11111E-6 L -0.09861 0.02963 " pathEditMode="relative" rAng="0" ptsTypes="AA">
                                      <p:cBhvr>
                                        <p:cTn id="49" dur="3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931" y="1481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48"/>
                                            </p:cond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50" presetID="10" presetClass="entr" presetSubtype="0" repeatCount="indefinite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3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0"/>
                                            </p:cond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53" presetID="63" presetClass="path" presetSubtype="0" repeatCount="indefinite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Motion origin="layout" path="M 0.01528 0.00324 L 0.10469 -0.02685 " pathEditMode="relative" rAng="0" ptsTypes="AA">
                                      <p:cBhvr>
                                        <p:cTn id="54" dur="3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462" y="-1505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3"/>
                                            </p:cond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63" presetClass="path" presetSubtype="0" repeatCount="indefinite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1.11022E-16 -1.85185E-6 L 0.05677 -0.00532 " pathEditMode="relative" rAng="0" ptsTypes="AA">
                                      <p:cBhvr>
                                        <p:cTn id="61" dur="3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30" y="-278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60"/>
                                            </p:cond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4" dur="2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4" dur="2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63" presetClass="path" presetSubtype="0" repeatCount="indefinite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-4.16667E-6 -2.60116E-6 L -0.1026 -0.02867 " pathEditMode="relative" rAng="0" ptsTypes="AA">
                                      <p:cBhvr>
                                        <p:cTn id="91" dur="3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122" y="-1434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90"/>
                                            </p:cond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92" presetID="10" presetClass="entr" presetSubtype="0" repeatCount="indefinite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92"/>
                                            </p:cond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95" presetID="63" presetClass="path" presetSubtype="0" repeatCount="indefinite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3.33333E-6 -4.73988E-6 L 0.04184 0.02428 " pathEditMode="relative" rAng="0" ptsTypes="AA">
                                      <p:cBhvr>
                                        <p:cTn id="96" dur="3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01" y="1202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95"/>
                                            </p:cond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97" presetID="10" presetClass="entr" presetSubtype="0" repeatCount="indefinite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97"/>
                                            </p:cond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00" presetID="63" presetClass="path" presetSubtype="0" repeatCount="indefinite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0 2.71676E-6 L -0.0658 -0.0444 " pathEditMode="relative" rAng="0" ptsTypes="AA">
                                      <p:cBhvr>
                                        <p:cTn id="101" dur="3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81" y="-2220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00"/>
                                            </p:cond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02" presetID="10" presetClass="entr" presetSubtype="0" repeatCount="indefinite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02"/>
                                            </p:cond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05" presetID="63" presetClass="path" presetSubtype="0" repeatCount="indefinite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1.94444E-6 -2.60116E-6 L -0.06129 -0.00855 " pathEditMode="relative" rAng="0" ptsTypes="AA">
                                      <p:cBhvr>
                                        <p:cTn id="106" dur="3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073" y="-439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05"/>
                                            </p:cond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07" presetID="10" presetClass="entr" presetSubtype="0" repeatCount="indefinite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30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07"/>
                                            </p:cond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10" presetID="63" presetClass="path" presetSubtype="0" repeatCount="indefinite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Motion origin="layout" path="M -3.33333E-6 4.68208E-6 L 0.08976 0.01109 " pathEditMode="relative" rAng="0" ptsTypes="AA">
                                      <p:cBhvr>
                                        <p:cTn id="111" dur="3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497" y="555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10"/>
                                            </p:cond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12" presetID="10" presetClass="entr" presetSubtype="0" repeatCount="indefinite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30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12"/>
                                            </p:cond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15" presetID="63" presetClass="path" presetSubtype="0" repeatCount="indefinite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Motion origin="layout" path="M 1.94444E-6 3.00578E-6 L 0.1033 0.03584 " pathEditMode="relative" rAng="0" ptsTypes="AA">
                                      <p:cBhvr>
                                        <p:cTn id="116" dur="3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156" y="1780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15"/>
                                            </p:cond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17" presetID="10" presetClass="entr" presetSubtype="0" repeatCount="indefinite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30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17"/>
                                            </p:cond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20" presetID="63" presetClass="path" presetSubtype="0" repeatCount="indefinite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Motion origin="layout" path="M 3.33333E-6 4.62428E-6 L 0.05833 -0.00578 " pathEditMode="relative" rAng="0" ptsTypes="AA">
                                      <p:cBhvr>
                                        <p:cTn id="121" dur="3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17" y="-301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20"/>
                                            </p:cond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22" presetID="10" presetClass="entr" presetSubtype="0" repeatCount="indefinite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3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22"/>
                                            </p:cond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25" presetID="63" presetClass="path" presetSubtype="0" repeatCount="indefinite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Motion origin="layout" path="M -4.44444E-6 -1.38728E-6 L 0.10139 0.0007 " pathEditMode="relative" rAng="0" ptsTypes="AA">
                                      <p:cBhvr>
                                        <p:cTn id="126" dur="3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69" y="23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25"/>
                                            </p:cond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27" presetID="10" presetClass="entr" presetSubtype="0" repeatCount="indefinite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" dur="30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27"/>
                                            </p:cond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30" presetID="63" presetClass="path" presetSubtype="0" repeatCount="indefinite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Motion origin="layout" path="M 3.05556E-6 3.12139E-6 L 0.07482 0.01803 " pathEditMode="relative" rAng="0" ptsTypes="AA">
                                      <p:cBhvr>
                                        <p:cTn id="131" dur="30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33" y="902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30"/>
                                            </p:cond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6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9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" grpId="0"/>
      <p:bldP spid="75" grpId="0"/>
      <p:bldP spid="76" grpId="0" animBg="1"/>
      <p:bldP spid="7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1137812" y="754661"/>
            <a:ext cx="6858502" cy="5510964"/>
            <a:chOff x="838200" y="609600"/>
            <a:chExt cx="7467600" cy="5867400"/>
          </a:xfrm>
        </p:grpSpPr>
        <p:sp>
          <p:nvSpPr>
            <p:cNvPr id="3" name="Oval 2"/>
            <p:cNvSpPr/>
            <p:nvPr/>
          </p:nvSpPr>
          <p:spPr>
            <a:xfrm>
              <a:off x="838200" y="609600"/>
              <a:ext cx="7467600" cy="5867400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838200" y="3551600"/>
              <a:ext cx="7467600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Straight Connector 4"/>
            <p:cNvCxnSpPr/>
            <p:nvPr/>
          </p:nvCxnSpPr>
          <p:spPr>
            <a:xfrm>
              <a:off x="992347" y="2645625"/>
              <a:ext cx="7162800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5"/>
            <p:cNvCxnSpPr/>
            <p:nvPr/>
          </p:nvCxnSpPr>
          <p:spPr>
            <a:xfrm>
              <a:off x="992347" y="4362885"/>
              <a:ext cx="7162800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/>
            <p:nvPr/>
          </p:nvCxnSpPr>
          <p:spPr>
            <a:xfrm flipV="1">
              <a:off x="1516958" y="1753212"/>
              <a:ext cx="5964271" cy="13563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 flipV="1">
              <a:off x="1507587" y="5160606"/>
              <a:ext cx="6133929" cy="93501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2514600" y="1080827"/>
              <a:ext cx="4114800" cy="31086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V="1">
              <a:off x="2531108" y="6008637"/>
              <a:ext cx="4114800" cy="8931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" name="Right Brace 10"/>
          <p:cNvSpPr/>
          <p:nvPr/>
        </p:nvSpPr>
        <p:spPr>
          <a:xfrm rot="1871505">
            <a:off x="7736420" y="3446681"/>
            <a:ext cx="890304" cy="3346456"/>
          </a:xfrm>
          <a:prstGeom prst="rightBrac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Left Brace 11"/>
          <p:cNvSpPr/>
          <p:nvPr/>
        </p:nvSpPr>
        <p:spPr>
          <a:xfrm rot="2084177">
            <a:off x="774206" y="205650"/>
            <a:ext cx="727213" cy="3437762"/>
          </a:xfrm>
          <a:prstGeom prst="leftBrac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18552014">
            <a:off x="82761" y="1264289"/>
            <a:ext cx="127131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IN" sz="2000" dirty="0">
                <a:latin typeface="NikoshBAN" pitchFamily="2" charset="0"/>
                <a:cs typeface="NikoshBAN" pitchFamily="2" charset="0"/>
              </a:rPr>
              <a:t>উত্তর গোলার্ধ </a:t>
            </a:r>
            <a:endParaRPr lang="en-US" sz="2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Rectangle 13"/>
          <p:cNvSpPr/>
          <p:nvPr/>
        </p:nvSpPr>
        <p:spPr>
          <a:xfrm rot="17893958">
            <a:off x="7958959" y="5360434"/>
            <a:ext cx="131318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IN" sz="2000" dirty="0">
                <a:latin typeface="NikoshBAN" pitchFamily="2" charset="0"/>
                <a:cs typeface="NikoshBAN" pitchFamily="2" charset="0"/>
              </a:rPr>
              <a:t>দক্ষিণ গোলার্ধ </a:t>
            </a:r>
            <a:endParaRPr lang="en-US" sz="2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3973118" y="926068"/>
            <a:ext cx="119776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IN" dirty="0">
                <a:latin typeface="NikoshBAN" pitchFamily="2" charset="0"/>
                <a:cs typeface="NikoshBAN" pitchFamily="2" charset="0"/>
              </a:rPr>
              <a:t>উচ্চ চাপ বলয়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3604427" y="1828800"/>
            <a:ext cx="193514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IN" dirty="0">
                <a:latin typeface="NikoshBAN" pitchFamily="2" charset="0"/>
                <a:cs typeface="NikoshBAN" pitchFamily="2" charset="0"/>
              </a:rPr>
              <a:t>মেরুবৃত্তীয় নিম্ন চাপ বলয়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3707821" y="2667000"/>
            <a:ext cx="172835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IN" dirty="0">
                <a:latin typeface="NikoshBAN" pitchFamily="2" charset="0"/>
                <a:cs typeface="NikoshBAN" pitchFamily="2" charset="0"/>
              </a:rPr>
              <a:t>কর্কটীয় উচ্চ চাপ বলয়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3649311" y="3429000"/>
            <a:ext cx="184537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IN" dirty="0">
                <a:latin typeface="NikoshBAN" pitchFamily="2" charset="0"/>
                <a:cs typeface="NikoshBAN" pitchFamily="2" charset="0"/>
              </a:rPr>
              <a:t>নিরক্ষীয় নিম্ন চাপ বলয়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3688585" y="4267200"/>
            <a:ext cx="176683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IN" dirty="0">
                <a:latin typeface="NikoshBAN" pitchFamily="2" charset="0"/>
                <a:cs typeface="NikoshBAN" pitchFamily="2" charset="0"/>
              </a:rPr>
              <a:t>মকরীয় উচ্চ চাপ বলয়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3351152" y="5029200"/>
            <a:ext cx="244169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IN" sz="1600" dirty="0"/>
              <a:t>মেরুবৃত্তীয় নিম্ন চাপ </a:t>
            </a:r>
            <a:r>
              <a:rPr lang="bn-IN" dirty="0"/>
              <a:t>বলয় </a:t>
            </a:r>
            <a:endParaRPr lang="en-US" dirty="0"/>
          </a:p>
        </p:txBody>
      </p:sp>
      <p:sp>
        <p:nvSpPr>
          <p:cNvPr id="21" name="Rectangle 20"/>
          <p:cNvSpPr/>
          <p:nvPr/>
        </p:nvSpPr>
        <p:spPr>
          <a:xfrm>
            <a:off x="3973118" y="5791200"/>
            <a:ext cx="119776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IN" dirty="0">
                <a:latin typeface="NikoshBAN" pitchFamily="2" charset="0"/>
                <a:cs typeface="NikoshBAN" pitchFamily="2" charset="0"/>
              </a:rPr>
              <a:t>উচ্চ চাপ বলয়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22" name="Straight Connector 21"/>
          <p:cNvCxnSpPr/>
          <p:nvPr/>
        </p:nvCxnSpPr>
        <p:spPr>
          <a:xfrm flipV="1">
            <a:off x="1600200" y="2117342"/>
            <a:ext cx="5943600" cy="1625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1143000" y="2971800"/>
            <a:ext cx="6820653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1124075" y="3788033"/>
            <a:ext cx="6858502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1409700" y="4572000"/>
            <a:ext cx="63627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 flipV="1">
            <a:off x="1981200" y="5257800"/>
            <a:ext cx="5257800" cy="7844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 flipV="1">
            <a:off x="4489251" y="1219200"/>
            <a:ext cx="6549" cy="60960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 flipH="1">
            <a:off x="4500562" y="2119700"/>
            <a:ext cx="1" cy="54730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 flipV="1">
            <a:off x="4489251" y="2971800"/>
            <a:ext cx="13099" cy="533399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>
          <a:xfrm flipH="1">
            <a:off x="4495800" y="3733800"/>
            <a:ext cx="1" cy="54730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/>
          <p:nvPr/>
        </p:nvCxnSpPr>
        <p:spPr>
          <a:xfrm flipV="1">
            <a:off x="4495800" y="4572000"/>
            <a:ext cx="0" cy="45720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/>
          <p:nvPr/>
        </p:nvCxnSpPr>
        <p:spPr>
          <a:xfrm>
            <a:off x="4495800" y="5257800"/>
            <a:ext cx="1" cy="60960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34"/>
          <p:cNvSpPr txBox="1"/>
          <p:nvPr/>
        </p:nvSpPr>
        <p:spPr>
          <a:xfrm>
            <a:off x="1981200" y="986135"/>
            <a:ext cx="609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400" dirty="0" smtClean="0"/>
              <a:t>৯০</a:t>
            </a:r>
            <a:endParaRPr lang="en-US" sz="2400" dirty="0"/>
          </a:p>
        </p:txBody>
      </p:sp>
      <p:sp>
        <p:nvSpPr>
          <p:cNvPr id="36" name="Oval 35"/>
          <p:cNvSpPr/>
          <p:nvPr/>
        </p:nvSpPr>
        <p:spPr>
          <a:xfrm flipV="1">
            <a:off x="2438400" y="952500"/>
            <a:ext cx="76200" cy="1143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TextBox 36"/>
          <p:cNvSpPr txBox="1"/>
          <p:nvPr/>
        </p:nvSpPr>
        <p:spPr>
          <a:xfrm>
            <a:off x="1181100" y="1595735"/>
            <a:ext cx="609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400" dirty="0" smtClean="0"/>
              <a:t>৬০</a:t>
            </a:r>
            <a:r>
              <a:rPr lang="bn-IN" dirty="0" smtClean="0"/>
              <a:t> </a:t>
            </a:r>
            <a:endParaRPr lang="en-US" dirty="0"/>
          </a:p>
        </p:txBody>
      </p:sp>
      <p:sp>
        <p:nvSpPr>
          <p:cNvPr id="38" name="Oval 37"/>
          <p:cNvSpPr/>
          <p:nvPr/>
        </p:nvSpPr>
        <p:spPr>
          <a:xfrm flipV="1">
            <a:off x="1714500" y="1600200"/>
            <a:ext cx="114300" cy="762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Oval 38"/>
          <p:cNvSpPr/>
          <p:nvPr/>
        </p:nvSpPr>
        <p:spPr>
          <a:xfrm flipV="1">
            <a:off x="1143000" y="2478202"/>
            <a:ext cx="114300" cy="108133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TextBox 39"/>
          <p:cNvSpPr txBox="1"/>
          <p:nvPr/>
        </p:nvSpPr>
        <p:spPr>
          <a:xfrm>
            <a:off x="685800" y="2586335"/>
            <a:ext cx="7239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400" dirty="0" smtClean="0"/>
              <a:t>৩০</a:t>
            </a:r>
            <a:endParaRPr lang="en-US" sz="2400" dirty="0"/>
          </a:p>
        </p:txBody>
      </p:sp>
      <p:sp>
        <p:nvSpPr>
          <p:cNvPr id="41" name="Oval 40"/>
          <p:cNvSpPr/>
          <p:nvPr/>
        </p:nvSpPr>
        <p:spPr>
          <a:xfrm flipV="1">
            <a:off x="952500" y="3244667"/>
            <a:ext cx="114300" cy="108133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Oval 41"/>
          <p:cNvSpPr/>
          <p:nvPr/>
        </p:nvSpPr>
        <p:spPr>
          <a:xfrm>
            <a:off x="838200" y="3429000"/>
            <a:ext cx="171450" cy="17145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Oval 42"/>
          <p:cNvSpPr/>
          <p:nvPr/>
        </p:nvSpPr>
        <p:spPr>
          <a:xfrm flipV="1">
            <a:off x="8191500" y="3397067"/>
            <a:ext cx="114300" cy="108133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Oval 43"/>
          <p:cNvSpPr/>
          <p:nvPr/>
        </p:nvSpPr>
        <p:spPr>
          <a:xfrm>
            <a:off x="8077200" y="3581400"/>
            <a:ext cx="171450" cy="17145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Oval 44"/>
          <p:cNvSpPr/>
          <p:nvPr/>
        </p:nvSpPr>
        <p:spPr>
          <a:xfrm flipV="1">
            <a:off x="8229600" y="4230802"/>
            <a:ext cx="114300" cy="108133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TextBox 45"/>
          <p:cNvSpPr txBox="1"/>
          <p:nvPr/>
        </p:nvSpPr>
        <p:spPr>
          <a:xfrm>
            <a:off x="7772400" y="4262735"/>
            <a:ext cx="7239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400" dirty="0" smtClean="0"/>
              <a:t>৩০</a:t>
            </a:r>
            <a:endParaRPr lang="en-US" sz="2400" dirty="0"/>
          </a:p>
        </p:txBody>
      </p:sp>
      <p:sp>
        <p:nvSpPr>
          <p:cNvPr id="47" name="TextBox 46"/>
          <p:cNvSpPr txBox="1"/>
          <p:nvPr/>
        </p:nvSpPr>
        <p:spPr>
          <a:xfrm>
            <a:off x="7239000" y="5029200"/>
            <a:ext cx="609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400" dirty="0" smtClean="0"/>
              <a:t>৬০</a:t>
            </a:r>
            <a:r>
              <a:rPr lang="bn-IN" dirty="0" smtClean="0"/>
              <a:t> </a:t>
            </a:r>
            <a:endParaRPr lang="en-US" dirty="0"/>
          </a:p>
        </p:txBody>
      </p:sp>
      <p:sp>
        <p:nvSpPr>
          <p:cNvPr id="48" name="Oval 47"/>
          <p:cNvSpPr/>
          <p:nvPr/>
        </p:nvSpPr>
        <p:spPr>
          <a:xfrm flipV="1">
            <a:off x="7772400" y="5033665"/>
            <a:ext cx="114300" cy="762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TextBox 48"/>
          <p:cNvSpPr txBox="1"/>
          <p:nvPr/>
        </p:nvSpPr>
        <p:spPr>
          <a:xfrm>
            <a:off x="6324600" y="5710535"/>
            <a:ext cx="609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400" dirty="0" smtClean="0"/>
              <a:t>৯০</a:t>
            </a:r>
            <a:endParaRPr lang="en-US" sz="2400" dirty="0"/>
          </a:p>
        </p:txBody>
      </p:sp>
      <p:sp>
        <p:nvSpPr>
          <p:cNvPr id="50" name="Oval 49"/>
          <p:cNvSpPr/>
          <p:nvPr/>
        </p:nvSpPr>
        <p:spPr>
          <a:xfrm flipV="1">
            <a:off x="6781800" y="5715000"/>
            <a:ext cx="114300" cy="762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TextBox 50"/>
          <p:cNvSpPr txBox="1"/>
          <p:nvPr/>
        </p:nvSpPr>
        <p:spPr>
          <a:xfrm>
            <a:off x="6019800" y="304800"/>
            <a:ext cx="3124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2000" dirty="0" smtClean="0">
                <a:latin typeface="NikoshBAN" pitchFamily="2" charset="0"/>
                <a:cs typeface="NikoshBAN" pitchFamily="2" charset="0"/>
              </a:rPr>
              <a:t>আহ্নিক গতির ফলে সমুদ্র স্রোত উত্তর গোলার্ধে ডানদিকে বেঁকে যায়। </a:t>
            </a:r>
            <a:endParaRPr lang="en-US" sz="2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2" name="Rectangle 51"/>
          <p:cNvSpPr/>
          <p:nvPr/>
        </p:nvSpPr>
        <p:spPr>
          <a:xfrm>
            <a:off x="-152400" y="5921514"/>
            <a:ext cx="33528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IN" sz="2000" dirty="0" smtClean="0">
                <a:latin typeface="NikoshBAN" pitchFamily="2" charset="0"/>
                <a:cs typeface="NikoshBAN" pitchFamily="2" charset="0"/>
              </a:rPr>
              <a:t> আহ্নিক </a:t>
            </a:r>
            <a:r>
              <a:rPr lang="bn-IN" sz="2000" dirty="0">
                <a:latin typeface="NikoshBAN" pitchFamily="2" charset="0"/>
                <a:cs typeface="NikoshBAN" pitchFamily="2" charset="0"/>
              </a:rPr>
              <a:t>গতির ফলে </a:t>
            </a:r>
            <a:r>
              <a:rPr lang="bn-IN" sz="2000" dirty="0" smtClean="0">
                <a:latin typeface="NikoshBAN" pitchFamily="2" charset="0"/>
                <a:cs typeface="NikoshBAN" pitchFamily="2" charset="0"/>
              </a:rPr>
              <a:t>সমুদ্র স্রোত দক্ষিণ গোলার্ধে বামদিকে বেঁকে যায়।  </a:t>
            </a:r>
            <a:endParaRPr lang="en-US" sz="2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3" name="Bent Arrow 52"/>
          <p:cNvSpPr/>
          <p:nvPr/>
        </p:nvSpPr>
        <p:spPr>
          <a:xfrm rot="10800000">
            <a:off x="7696200" y="1028699"/>
            <a:ext cx="566592" cy="1163775"/>
          </a:xfrm>
          <a:prstGeom prst="ben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4" name="Bent Arrow 53"/>
          <p:cNvSpPr/>
          <p:nvPr/>
        </p:nvSpPr>
        <p:spPr>
          <a:xfrm rot="10800000" flipH="1" flipV="1">
            <a:off x="762000" y="4547031"/>
            <a:ext cx="578839" cy="1274332"/>
          </a:xfrm>
          <a:prstGeom prst="bentArrow">
            <a:avLst>
              <a:gd name="adj1" fmla="val 25000"/>
              <a:gd name="adj2" fmla="val 27515"/>
              <a:gd name="adj3" fmla="val 25000"/>
              <a:gd name="adj4" fmla="val 43750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55" name="Curved Connector 54"/>
          <p:cNvCxnSpPr/>
          <p:nvPr/>
        </p:nvCxnSpPr>
        <p:spPr>
          <a:xfrm flipV="1">
            <a:off x="4953000" y="1524000"/>
            <a:ext cx="557894" cy="227240"/>
          </a:xfrm>
          <a:prstGeom prst="curvedConnector3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Curved Connector 55"/>
          <p:cNvCxnSpPr/>
          <p:nvPr/>
        </p:nvCxnSpPr>
        <p:spPr>
          <a:xfrm flipV="1">
            <a:off x="3665764" y="2212520"/>
            <a:ext cx="830036" cy="180830"/>
          </a:xfrm>
          <a:prstGeom prst="curvedConnector3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Curved Connector 56"/>
          <p:cNvCxnSpPr/>
          <p:nvPr/>
        </p:nvCxnSpPr>
        <p:spPr>
          <a:xfrm flipV="1">
            <a:off x="3351152" y="2532268"/>
            <a:ext cx="594360" cy="113620"/>
          </a:xfrm>
          <a:prstGeom prst="curvedConnector3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Curved Connector 57"/>
          <p:cNvCxnSpPr/>
          <p:nvPr/>
        </p:nvCxnSpPr>
        <p:spPr>
          <a:xfrm flipV="1">
            <a:off x="5486400" y="1327666"/>
            <a:ext cx="601436" cy="196334"/>
          </a:xfrm>
          <a:prstGeom prst="curvedConnector3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Curved Connector 58"/>
          <p:cNvCxnSpPr/>
          <p:nvPr/>
        </p:nvCxnSpPr>
        <p:spPr>
          <a:xfrm>
            <a:off x="3962400" y="4796135"/>
            <a:ext cx="533400" cy="233065"/>
          </a:xfrm>
          <a:prstGeom prst="curvedConnector3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Curved Connector 59"/>
          <p:cNvCxnSpPr/>
          <p:nvPr/>
        </p:nvCxnSpPr>
        <p:spPr>
          <a:xfrm rot="10800000" flipV="1">
            <a:off x="3933101" y="2286000"/>
            <a:ext cx="562699" cy="246268"/>
          </a:xfrm>
          <a:prstGeom prst="curvedConnector3">
            <a:avLst>
              <a:gd name="adj1" fmla="val 50000"/>
            </a:avLst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Curved Connector 60"/>
          <p:cNvCxnSpPr/>
          <p:nvPr/>
        </p:nvCxnSpPr>
        <p:spPr>
          <a:xfrm flipV="1">
            <a:off x="4800600" y="3298733"/>
            <a:ext cx="486501" cy="166666"/>
          </a:xfrm>
          <a:prstGeom prst="curvedConnector3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Curved Connector 61"/>
          <p:cNvCxnSpPr/>
          <p:nvPr/>
        </p:nvCxnSpPr>
        <p:spPr>
          <a:xfrm flipV="1">
            <a:off x="4953000" y="1371600"/>
            <a:ext cx="533400" cy="227240"/>
          </a:xfrm>
          <a:prstGeom prst="curvedConnector3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Curved Connector 62"/>
          <p:cNvCxnSpPr/>
          <p:nvPr/>
        </p:nvCxnSpPr>
        <p:spPr>
          <a:xfrm flipV="1">
            <a:off x="4495800" y="1595735"/>
            <a:ext cx="533400" cy="233065"/>
          </a:xfrm>
          <a:prstGeom prst="curvedConnector3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Curved Connector 63"/>
          <p:cNvCxnSpPr/>
          <p:nvPr/>
        </p:nvCxnSpPr>
        <p:spPr>
          <a:xfrm flipV="1">
            <a:off x="5287101" y="3048000"/>
            <a:ext cx="504099" cy="250733"/>
          </a:xfrm>
          <a:prstGeom prst="curvedConnector3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Curved Connector 64"/>
          <p:cNvCxnSpPr/>
          <p:nvPr/>
        </p:nvCxnSpPr>
        <p:spPr>
          <a:xfrm flipV="1">
            <a:off x="4771299" y="3124200"/>
            <a:ext cx="486501" cy="228600"/>
          </a:xfrm>
          <a:prstGeom prst="curvedConnector3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Curved Connector 65"/>
          <p:cNvCxnSpPr/>
          <p:nvPr/>
        </p:nvCxnSpPr>
        <p:spPr>
          <a:xfrm flipV="1">
            <a:off x="4495800" y="3341132"/>
            <a:ext cx="415018" cy="164068"/>
          </a:xfrm>
          <a:prstGeom prst="curvedConnector3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Curved Connector 66"/>
          <p:cNvCxnSpPr/>
          <p:nvPr/>
        </p:nvCxnSpPr>
        <p:spPr>
          <a:xfrm>
            <a:off x="3665764" y="4696384"/>
            <a:ext cx="372836" cy="104216"/>
          </a:xfrm>
          <a:prstGeom prst="curvedConnector3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Curved Connector 67"/>
          <p:cNvCxnSpPr/>
          <p:nvPr/>
        </p:nvCxnSpPr>
        <p:spPr>
          <a:xfrm>
            <a:off x="5063218" y="5541262"/>
            <a:ext cx="601237" cy="188559"/>
          </a:xfrm>
          <a:prstGeom prst="curvedConnector3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Curved Connector 68"/>
          <p:cNvCxnSpPr/>
          <p:nvPr/>
        </p:nvCxnSpPr>
        <p:spPr>
          <a:xfrm>
            <a:off x="4495800" y="3810000"/>
            <a:ext cx="743420" cy="153517"/>
          </a:xfrm>
          <a:prstGeom prst="curvedConnector3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Curved Connector 69"/>
          <p:cNvCxnSpPr/>
          <p:nvPr/>
        </p:nvCxnSpPr>
        <p:spPr>
          <a:xfrm>
            <a:off x="5029487" y="5424909"/>
            <a:ext cx="567418" cy="304912"/>
          </a:xfrm>
          <a:prstGeom prst="curvedConnector3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Curved Connector 71"/>
          <p:cNvCxnSpPr/>
          <p:nvPr/>
        </p:nvCxnSpPr>
        <p:spPr>
          <a:xfrm>
            <a:off x="3604427" y="4942005"/>
            <a:ext cx="663225" cy="113184"/>
          </a:xfrm>
          <a:prstGeom prst="curvedConnector3">
            <a:avLst>
              <a:gd name="adj1" fmla="val 50000"/>
            </a:avLst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Curved Connector 72"/>
          <p:cNvCxnSpPr/>
          <p:nvPr/>
        </p:nvCxnSpPr>
        <p:spPr>
          <a:xfrm>
            <a:off x="5148599" y="3956935"/>
            <a:ext cx="644247" cy="81665"/>
          </a:xfrm>
          <a:prstGeom prst="curvedConnector3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Curved Connector 73"/>
          <p:cNvCxnSpPr/>
          <p:nvPr/>
        </p:nvCxnSpPr>
        <p:spPr>
          <a:xfrm>
            <a:off x="4540025" y="3908041"/>
            <a:ext cx="912420" cy="261118"/>
          </a:xfrm>
          <a:prstGeom prst="curvedConnector3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Curved Connector 74"/>
          <p:cNvCxnSpPr/>
          <p:nvPr/>
        </p:nvCxnSpPr>
        <p:spPr>
          <a:xfrm>
            <a:off x="4495800" y="5334000"/>
            <a:ext cx="652799" cy="228600"/>
          </a:xfrm>
          <a:prstGeom prst="curvedConnector3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6" name="TextBox 75"/>
          <p:cNvSpPr txBox="1"/>
          <p:nvPr/>
        </p:nvSpPr>
        <p:spPr>
          <a:xfrm>
            <a:off x="4572000" y="762000"/>
            <a:ext cx="78185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1600" dirty="0" smtClean="0">
                <a:latin typeface="NikoshBAN" pitchFamily="2" charset="0"/>
                <a:cs typeface="NikoshBAN" pitchFamily="2" charset="0"/>
              </a:rPr>
              <a:t>৬৬</a:t>
            </a:r>
            <a:r>
              <a:rPr lang="en-US" sz="1600" dirty="0" smtClean="0">
                <a:latin typeface="NikoshBAN" pitchFamily="2" charset="0"/>
                <a:cs typeface="NikoshBAN" pitchFamily="2" charset="0"/>
              </a:rPr>
              <a:t>.</a:t>
            </a:r>
            <a:r>
              <a:rPr lang="bn-IN" sz="1600" dirty="0" smtClean="0">
                <a:latin typeface="NikoshBAN" pitchFamily="2" charset="0"/>
                <a:cs typeface="NikoshBAN" pitchFamily="2" charset="0"/>
              </a:rPr>
              <a:t>৫</a:t>
            </a:r>
            <a:endParaRPr lang="en-US" sz="1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7" name="TextBox 76"/>
          <p:cNvSpPr txBox="1"/>
          <p:nvPr/>
        </p:nvSpPr>
        <p:spPr>
          <a:xfrm>
            <a:off x="4572000" y="5986046"/>
            <a:ext cx="78185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1600" dirty="0" smtClean="0">
                <a:latin typeface="NikoshBAN" pitchFamily="2" charset="0"/>
                <a:cs typeface="NikoshBAN" pitchFamily="2" charset="0"/>
              </a:rPr>
              <a:t>৬৬</a:t>
            </a:r>
            <a:r>
              <a:rPr lang="en-US" sz="1600" dirty="0" smtClean="0">
                <a:latin typeface="NikoshBAN" pitchFamily="2" charset="0"/>
                <a:cs typeface="NikoshBAN" pitchFamily="2" charset="0"/>
              </a:rPr>
              <a:t>.</a:t>
            </a:r>
            <a:r>
              <a:rPr lang="bn-IN" sz="1600" dirty="0" smtClean="0">
                <a:latin typeface="NikoshBAN" pitchFamily="2" charset="0"/>
                <a:cs typeface="NikoshBAN" pitchFamily="2" charset="0"/>
              </a:rPr>
              <a:t>৫</a:t>
            </a:r>
            <a:endParaRPr lang="en-US" sz="1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8" name="TextBox 77"/>
          <p:cNvSpPr txBox="1"/>
          <p:nvPr/>
        </p:nvSpPr>
        <p:spPr>
          <a:xfrm>
            <a:off x="5181600" y="2678668"/>
            <a:ext cx="9342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dirty="0" smtClean="0">
                <a:latin typeface="NikoshBAN" pitchFamily="2" charset="0"/>
                <a:cs typeface="NikoshBAN" pitchFamily="2" charset="0"/>
              </a:rPr>
              <a:t>২৩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.</a:t>
            </a:r>
            <a:r>
              <a:rPr lang="bn-IN" dirty="0" smtClean="0">
                <a:latin typeface="NikoshBAN" pitchFamily="2" charset="0"/>
                <a:cs typeface="NikoshBAN" pitchFamily="2" charset="0"/>
              </a:rPr>
              <a:t>৫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9" name="TextBox 78"/>
          <p:cNvSpPr txBox="1"/>
          <p:nvPr/>
        </p:nvSpPr>
        <p:spPr>
          <a:xfrm>
            <a:off x="5237944" y="4278868"/>
            <a:ext cx="9342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dirty="0" smtClean="0">
                <a:latin typeface="NikoshBAN" pitchFamily="2" charset="0"/>
                <a:cs typeface="NikoshBAN" pitchFamily="2" charset="0"/>
              </a:rPr>
              <a:t>২৩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.</a:t>
            </a:r>
            <a:r>
              <a:rPr lang="bn-IN" dirty="0" smtClean="0">
                <a:latin typeface="NikoshBAN" pitchFamily="2" charset="0"/>
                <a:cs typeface="NikoshBAN" pitchFamily="2" charset="0"/>
              </a:rPr>
              <a:t>৫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0" name="Oval 79"/>
          <p:cNvSpPr/>
          <p:nvPr/>
        </p:nvSpPr>
        <p:spPr>
          <a:xfrm flipV="1">
            <a:off x="5181600" y="820830"/>
            <a:ext cx="76200" cy="9357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" name="Oval 81"/>
          <p:cNvSpPr/>
          <p:nvPr/>
        </p:nvSpPr>
        <p:spPr>
          <a:xfrm flipV="1">
            <a:off x="5867400" y="2725830"/>
            <a:ext cx="76200" cy="9357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3" name="Oval 82"/>
          <p:cNvSpPr/>
          <p:nvPr/>
        </p:nvSpPr>
        <p:spPr>
          <a:xfrm flipV="1">
            <a:off x="5867400" y="4326030"/>
            <a:ext cx="76200" cy="9357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4" name="Oval 83"/>
          <p:cNvSpPr/>
          <p:nvPr/>
        </p:nvSpPr>
        <p:spPr>
          <a:xfrm flipV="1">
            <a:off x="5105400" y="6002430"/>
            <a:ext cx="76200" cy="9357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" name="TextBox 84"/>
          <p:cNvSpPr txBox="1"/>
          <p:nvPr/>
        </p:nvSpPr>
        <p:spPr>
          <a:xfrm>
            <a:off x="3810000" y="759023"/>
            <a:ext cx="1143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1400" dirty="0" smtClean="0">
                <a:latin typeface="NikoshBAN" pitchFamily="2" charset="0"/>
                <a:cs typeface="NikoshBAN" pitchFamily="2" charset="0"/>
              </a:rPr>
              <a:t>মেরু অঞ্চল</a:t>
            </a:r>
            <a:endParaRPr lang="en-US" sz="1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6" name="TextBox 85"/>
          <p:cNvSpPr txBox="1"/>
          <p:nvPr/>
        </p:nvSpPr>
        <p:spPr>
          <a:xfrm>
            <a:off x="3810000" y="6019800"/>
            <a:ext cx="1143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1400" dirty="0" smtClean="0">
                <a:latin typeface="NikoshBAN" pitchFamily="2" charset="0"/>
                <a:cs typeface="NikoshBAN" pitchFamily="2" charset="0"/>
              </a:rPr>
              <a:t>মেরু অঞ্চল</a:t>
            </a:r>
            <a:endParaRPr lang="en-US" sz="1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7" name="TextBox 86"/>
          <p:cNvSpPr txBox="1"/>
          <p:nvPr/>
        </p:nvSpPr>
        <p:spPr>
          <a:xfrm rot="20827458">
            <a:off x="1273006" y="1274585"/>
            <a:ext cx="1219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1600" dirty="0" smtClean="0">
                <a:latin typeface="NikoshBAN" pitchFamily="2" charset="0"/>
                <a:cs typeface="NikoshBAN" pitchFamily="2" charset="0"/>
              </a:rPr>
              <a:t>উচ্চ অক্ষাংশ </a:t>
            </a:r>
            <a:endParaRPr lang="en-US" sz="1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8" name="TextBox 87"/>
          <p:cNvSpPr txBox="1"/>
          <p:nvPr/>
        </p:nvSpPr>
        <p:spPr>
          <a:xfrm rot="20827458">
            <a:off x="6759406" y="5465585"/>
            <a:ext cx="1219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1600" dirty="0" smtClean="0">
                <a:latin typeface="NikoshBAN" pitchFamily="2" charset="0"/>
                <a:cs typeface="NikoshBAN" pitchFamily="2" charset="0"/>
              </a:rPr>
              <a:t>উচ্চ অক্ষাংশ </a:t>
            </a:r>
            <a:endParaRPr lang="en-US" sz="1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9" name="TextBox 88"/>
          <p:cNvSpPr txBox="1"/>
          <p:nvPr/>
        </p:nvSpPr>
        <p:spPr>
          <a:xfrm rot="20289574">
            <a:off x="517397" y="2071288"/>
            <a:ext cx="14478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1600" dirty="0" smtClean="0">
                <a:latin typeface="NikoshBAN" pitchFamily="2" charset="0"/>
                <a:cs typeface="NikoshBAN" pitchFamily="2" charset="0"/>
              </a:rPr>
              <a:t>মধ্য অক্ষাংশ </a:t>
            </a:r>
            <a:endParaRPr lang="en-US" sz="1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0" name="TextBox 89"/>
          <p:cNvSpPr txBox="1"/>
          <p:nvPr/>
        </p:nvSpPr>
        <p:spPr>
          <a:xfrm rot="20289574">
            <a:off x="7227984" y="4676758"/>
            <a:ext cx="14478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1600" dirty="0" smtClean="0">
                <a:latin typeface="NikoshBAN" pitchFamily="2" charset="0"/>
                <a:cs typeface="NikoshBAN" pitchFamily="2" charset="0"/>
              </a:rPr>
              <a:t>মধ্য অক্ষাংশ </a:t>
            </a:r>
            <a:endParaRPr lang="en-US" sz="1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2" name="TextBox 91"/>
          <p:cNvSpPr txBox="1"/>
          <p:nvPr/>
        </p:nvSpPr>
        <p:spPr>
          <a:xfrm rot="20681359">
            <a:off x="20358" y="2991566"/>
            <a:ext cx="1371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1600" dirty="0" smtClean="0">
                <a:latin typeface="NikoshBAN" pitchFamily="2" charset="0"/>
                <a:cs typeface="NikoshBAN" pitchFamily="2" charset="0"/>
              </a:rPr>
              <a:t>নিম্ন অক্ষাংশ</a:t>
            </a:r>
            <a:endParaRPr lang="en-US" sz="1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3" name="TextBox 92"/>
          <p:cNvSpPr txBox="1"/>
          <p:nvPr/>
        </p:nvSpPr>
        <p:spPr>
          <a:xfrm rot="20681359">
            <a:off x="7675842" y="3829766"/>
            <a:ext cx="1371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1600" dirty="0" smtClean="0">
                <a:latin typeface="NikoshBAN" pitchFamily="2" charset="0"/>
                <a:cs typeface="NikoshBAN" pitchFamily="2" charset="0"/>
              </a:rPr>
              <a:t>নিম্ন অক্ষাংশ</a:t>
            </a:r>
            <a:endParaRPr lang="en-US" sz="16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84195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2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2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6" dur="2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4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2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4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2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4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2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4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2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4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2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4" dur="2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7" dur="2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4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2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3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3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22" presetClass="entr" presetSubtype="4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6" dur="2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22" presetClass="entr" presetSubtype="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2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22" presetClass="entr" presetSubtype="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2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22" presetClass="entr" presetSubtype="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5" dur="2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22" presetClass="entr" presetSubtype="4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8" dur="2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22" presetClass="entr" presetSubtype="4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1" dur="2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22" presetClass="entr" presetSubtype="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4" dur="2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22" presetClass="entr" presetSubtype="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7" dur="2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22" presetClass="entr" presetSubtype="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0" dur="2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5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8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/>
      <p:bldP spid="52" grpId="0"/>
      <p:bldP spid="53" grpId="0" animBg="1"/>
      <p:bldP spid="54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589</TotalTime>
  <Words>503</Words>
  <Application>Microsoft Office PowerPoint</Application>
  <PresentationFormat>On-screen Show (4:3)</PresentationFormat>
  <Paragraphs>156</Paragraphs>
  <Slides>16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sce</dc:creator>
  <cp:lastModifiedBy>ismail - [2010]</cp:lastModifiedBy>
  <cp:revision>131</cp:revision>
  <dcterms:created xsi:type="dcterms:W3CDTF">2006-08-16T00:00:00Z</dcterms:created>
  <dcterms:modified xsi:type="dcterms:W3CDTF">2015-10-06T13:22:26Z</dcterms:modified>
</cp:coreProperties>
</file>